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5" r:id="rId5"/>
    <p:sldId id="276" r:id="rId6"/>
    <p:sldId id="286" r:id="rId7"/>
    <p:sldId id="278" r:id="rId8"/>
    <p:sldId id="279" r:id="rId9"/>
    <p:sldId id="281" r:id="rId10"/>
    <p:sldId id="282" r:id="rId11"/>
    <p:sldId id="285" r:id="rId12"/>
    <p:sldId id="267" r:id="rId1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B5F"/>
    <a:srgbClr val="496C8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0" y="1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abril de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Análise da Receita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1-4230-9165-064FF0321926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EF1-4230-9165-064FF0321926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1-4230-9165-064FF0321926}"/>
              </c:ext>
            </c:extLst>
          </c:dPt>
          <c:dLbls>
            <c:dLbl>
              <c:idx val="0"/>
              <c:layout>
                <c:manualLayout>
                  <c:x val="4.2282673991816183E-3"/>
                  <c:y val="-0.41953122419222294"/>
                </c:manualLayout>
              </c:layout>
              <c:tx>
                <c:rich>
                  <a:bodyPr/>
                  <a:lstStyle/>
                  <a:p>
                    <a:fld id="{AF6D9B7A-EF76-4D47-9E20-72DD43D8007D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F1-4230-9165-064FF0321926}"/>
                </c:ext>
              </c:extLst>
            </c:dLbl>
            <c:dLbl>
              <c:idx val="1"/>
              <c:layout>
                <c:manualLayout>
                  <c:x val="0"/>
                  <c:y val="-8.43749948096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F1-4230-9165-064FF0321926}"/>
                </c:ext>
              </c:extLst>
            </c:dLbl>
            <c:dLbl>
              <c:idx val="2"/>
              <c:layout>
                <c:manualLayout>
                  <c:x val="0"/>
                  <c:y val="-0.39609372563399819"/>
                </c:manualLayout>
              </c:layout>
              <c:tx>
                <c:rich>
                  <a:bodyPr/>
                  <a:lstStyle/>
                  <a:p>
                    <a:fld id="{BFF6DC8F-45C3-4315-9351-ADF96949A510}" type="VALUE"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F1-4230-9165-064FF0321926}"/>
                </c:ext>
              </c:extLst>
            </c:dLbl>
            <c:dLbl>
              <c:idx val="3"/>
              <c:layout>
                <c:manualLayout>
                  <c:x val="0"/>
                  <c:y val="-7.96874950979641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F1-4230-9165-064FF0321926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UNIÃO</c:v>
                </c:pt>
                <c:pt idx="1">
                  <c:v>ESTADO</c:v>
                </c:pt>
                <c:pt idx="2">
                  <c:v>MUNICÍPIO</c:v>
                </c:pt>
                <c:pt idx="3">
                  <c:v>RENDIMENTOS DE APLICAÇÃO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 formatCode="#,##0.00">
                  <c:v>7861644.4100000001</c:v>
                </c:pt>
                <c:pt idx="1">
                  <c:v>0</c:v>
                </c:pt>
                <c:pt idx="2">
                  <c:v>15487842.02</c:v>
                </c:pt>
                <c:pt idx="3" formatCode="#,##0.00">
                  <c:v>244658.07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F1-4230-9165-064FF03219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5382416"/>
        <c:axId val="1635384496"/>
      </c:barChart>
      <c:catAx>
        <c:axId val="163538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35384496"/>
        <c:crosses val="autoZero"/>
        <c:auto val="1"/>
        <c:lblAlgn val="ctr"/>
        <c:lblOffset val="100"/>
        <c:noMultiLvlLbl val="0"/>
      </c:catAx>
      <c:valAx>
        <c:axId val="16353844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635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940714797014013"/>
          <c:y val="5.3516295923532874E-2"/>
          <c:w val="0.39899734124143571"/>
          <c:h val="0.87526124249360115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01-43C9-A44B-D97F7DD5E52A}"/>
              </c:ext>
            </c:extLst>
          </c:dPt>
          <c:dPt>
            <c:idx val="1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01-43C9-A44B-D97F7DD5E52A}"/>
              </c:ext>
            </c:extLst>
          </c:dPt>
          <c:dLbls>
            <c:dLbl>
              <c:idx val="0"/>
              <c:layout>
                <c:manualLayout>
                  <c:x val="-0.43953007294542729"/>
                  <c:y val="0.15328494443152493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48832532297097"/>
                      <c:h val="6.69491138878939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01-43C9-A44B-D97F7DD5E52A}"/>
                </c:ext>
              </c:extLst>
            </c:dLbl>
            <c:dLbl>
              <c:idx val="1"/>
              <c:layout>
                <c:manualLayout>
                  <c:x val="-0.15122946279442342"/>
                  <c:y val="-0.10650683548695601"/>
                </c:manualLayout>
              </c:layout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4463305723147"/>
                      <c:h val="8.4992137488886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01-43C9-A44B-D97F7DD5E52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Custeio</c:v>
                </c:pt>
                <c:pt idx="1">
                  <c:v>Investimento</c:v>
                </c:pt>
              </c:strCache>
            </c:strRef>
          </c:cat>
          <c:val>
            <c:numRef>
              <c:f>Planilha1!$B$2:$B$3</c:f>
              <c:numCache>
                <c:formatCode>"R$"\ #,##0.00</c:formatCode>
                <c:ptCount val="2"/>
                <c:pt idx="0">
                  <c:v>7861644.4100000001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01-43C9-A44B-D97F7DD5E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8181818181818177E-2"/>
          <c:y val="0.3917235387057626"/>
          <c:w val="0.365893496267512"/>
          <c:h val="0.18511372039968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0.65934</cdr:x>
      <cdr:y>0.40849</cdr:y>
    </cdr:from>
    <cdr:to>
      <cdr:x>0.85914</cdr:x>
      <cdr:y>0.54107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BC28A7-7845-58E5-6FD2-E642D1E40D4E}"/>
            </a:ext>
          </a:extLst>
        </cdr:cNvPr>
        <cdr:cNvSpPr txBox="1"/>
      </cdr:nvSpPr>
      <cdr:spPr>
        <a:xfrm xmlns:a="http://schemas.openxmlformats.org/drawingml/2006/main">
          <a:off x="7737223" y="2185193"/>
          <a:ext cx="2344613" cy="709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  <a:b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R$ 7.861.644,41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375032-DD67-47BD-ABCE-186960EE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04499FC-AC52-46E8-A06A-7445CF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679" y="6343472"/>
            <a:ext cx="909034" cy="365125"/>
          </a:xfrm>
          <a:prstGeom prst="rect">
            <a:avLst/>
          </a:prstGeom>
        </p:spPr>
        <p:txBody>
          <a:bodyPr/>
          <a:lstStyle/>
          <a:p>
            <a:fld id="{4EB041DD-C411-4E77-A066-260960984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2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C28EC6-06A3-4509-A17A-F8ADFC010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50" y="-411006"/>
            <a:ext cx="11054550" cy="1524003"/>
          </a:xfrm>
          <a:prstGeom prst="rect">
            <a:avLst/>
          </a:prstGeom>
        </p:spPr>
      </p:pic>
      <p:pic>
        <p:nvPicPr>
          <p:cNvPr id="4" name="Imagem 2">
            <a:extLst>
              <a:ext uri="{FF2B5EF4-FFF2-40B4-BE49-F238E27FC236}">
                <a16:creationId xmlns:a16="http://schemas.microsoft.com/office/drawing/2014/main" id="{450CAD60-15CD-BE7F-3CE7-11D293451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4" y="512710"/>
            <a:ext cx="1426863" cy="42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6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8600" y="0"/>
            <a:ext cx="815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F3CC29-BC4C-485F-8557-3871B1E8E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0" r="17571"/>
          <a:stretch/>
        </p:blipFill>
        <p:spPr>
          <a:xfrm flipH="1">
            <a:off x="0" y="0"/>
            <a:ext cx="12192000" cy="11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sador.com/autor/francois_la_rochefoucaul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4A2A06-81D6-48F4-9EA2-2D068119B0E0}"/>
              </a:ext>
            </a:extLst>
          </p:cNvPr>
          <p:cNvSpPr txBox="1"/>
          <p:nvPr/>
        </p:nvSpPr>
        <p:spPr>
          <a:xfrm>
            <a:off x="768350" y="5330825"/>
            <a:ext cx="2170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AC83BD-FBF5-4DD1-9040-C58A5A9409E0}"/>
              </a:ext>
            </a:extLst>
          </p:cNvPr>
          <p:cNvSpPr txBox="1"/>
          <p:nvPr/>
        </p:nvSpPr>
        <p:spPr>
          <a:xfrm>
            <a:off x="768348" y="5737220"/>
            <a:ext cx="62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496C8A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GESTÃO DA SAÚDE – 1º QUAD. 2023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19FF4DB0-90A9-3D97-68A8-BB8C89E8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92" y="5174454"/>
            <a:ext cx="3466935" cy="10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grpId="1" nodeType="click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2000" fill="hold" grpId="0" nodeType="click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8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2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1"/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F2F02F-0747-5CC0-E3A5-438760853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2159"/>
              </p:ext>
            </p:extLst>
          </p:nvPr>
        </p:nvGraphicFramePr>
        <p:xfrm>
          <a:off x="2050473" y="3429000"/>
          <a:ext cx="8091054" cy="110143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27219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818855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50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Instituição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3048000" algn="dec"/>
                        </a:tabLst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Liquidado e pago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50718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 – Contribuições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459.610,56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02DBAFC1-9316-F741-0E4F-7E966A13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com saúde executadas em consórcio público</a:t>
            </a:r>
          </a:p>
        </p:txBody>
      </p:sp>
    </p:spTree>
    <p:extLst>
      <p:ext uri="{BB962C8B-B14F-4D97-AF65-F5344CB8AC3E}">
        <p14:creationId xmlns:p14="http://schemas.microsoft.com/office/powerpoint/2010/main" val="24625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2DBAFC1-9316-F741-0E4F-7E966A13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Aplicação 15%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D6843F9-5953-C911-1D79-C779F4DAF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5104"/>
              </p:ext>
            </p:extLst>
          </p:nvPr>
        </p:nvGraphicFramePr>
        <p:xfrm>
          <a:off x="1205345" y="2904119"/>
          <a:ext cx="10155382" cy="233438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7033779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121603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62879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receita líquida de impostos e transferências constitucionais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56.735.074,78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marL="0" indent="0" algn="l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da receita</a:t>
                      </a:r>
                    </a:p>
                  </a:txBody>
                  <a:tcPr marL="91454" marR="91454" marT="45689" marB="45689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8.510.261,22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indent="0" algn="l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 despesa liquidada com saúde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17.518.048,91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07232"/>
                  </a:ext>
                </a:extLst>
              </a:tr>
              <a:tr h="569950">
                <a:tc>
                  <a:txBody>
                    <a:bodyPr/>
                    <a:lstStyle/>
                    <a:p>
                      <a:pPr marL="825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aplicado na saúde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30,88%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CD00B07-48E1-B2C2-D7B4-92336702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51" y="1376806"/>
            <a:ext cx="1613098" cy="124839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E1DE604-7435-432D-2B24-B26E1848EC9B}"/>
              </a:ext>
            </a:extLst>
          </p:cNvPr>
          <p:cNvCxnSpPr/>
          <p:nvPr/>
        </p:nvCxnSpPr>
        <p:spPr>
          <a:xfrm>
            <a:off x="4934438" y="33643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FF4D3D-F909-6462-A414-4E89052E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085" y="3424884"/>
            <a:ext cx="9435830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pt-BR" sz="2800" b="0" i="0" dirty="0">
                <a:effectLst/>
                <a:latin typeface="Roboto" panose="02000000000000000000" pitchFamily="2" charset="0"/>
              </a:rPr>
              <a:t>“O primeiro dos bens, depois da saúde, é a paz interior.”</a:t>
            </a:r>
          </a:p>
          <a:p>
            <a:pPr algn="l"/>
            <a:endParaRPr lang="pt-BR" sz="2800" b="0" i="0" dirty="0">
              <a:effectLst/>
              <a:latin typeface="Roboto" panose="02000000000000000000" pitchFamily="2" charset="0"/>
            </a:endParaRPr>
          </a:p>
          <a:p>
            <a:pPr algn="r"/>
            <a:r>
              <a:rPr lang="pt-BR" sz="1500" b="0" i="0" u="none" strike="noStrike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François La Rochefoucauld</a:t>
            </a:r>
            <a:endParaRPr lang="pt-BR" sz="1500" b="0" i="0" dirty="0">
              <a:effectLst/>
              <a:latin typeface="Roboto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7D107A8C-8763-748B-B99C-96C4FD7BE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583" y="182684"/>
            <a:ext cx="996141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Fundamentação Legal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41D37D-BA9D-D54A-738C-30030F752604}"/>
              </a:ext>
            </a:extLst>
          </p:cNvPr>
          <p:cNvSpPr txBox="1"/>
          <p:nvPr/>
        </p:nvSpPr>
        <p:spPr>
          <a:xfrm>
            <a:off x="140677" y="2021456"/>
            <a:ext cx="119340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Relatório Detalhado de Gestão da Saúde (SUS),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atendendo ao que dispõe o art. 36, § 5º da Lei Complementar nº 141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“Art. 36.  O gestor do SUS em cada ente da Federação elaborará Relatório detalhado referente ao quadrimestre anterior, ...;  </a:t>
            </a:r>
          </a:p>
          <a:p>
            <a:pPr algn="ctr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§ 5º.  O gestor do SUS apresentará, até o final dos meses de maio, setembro e fevereiro, em audiência pública na Casa Legislativa do respectivo ente da Federação, o Relatório de que trata o caput.”</a:t>
            </a:r>
          </a:p>
        </p:txBody>
      </p:sp>
    </p:spTree>
    <p:extLst>
      <p:ext uri="{BB962C8B-B14F-4D97-AF65-F5344CB8AC3E}">
        <p14:creationId xmlns:p14="http://schemas.microsoft.com/office/powerpoint/2010/main" val="20680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53DB8E2-37DC-F2CD-3A63-34B470DFB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520823"/>
              </p:ext>
            </p:extLst>
          </p:nvPr>
        </p:nvGraphicFramePr>
        <p:xfrm>
          <a:off x="867508" y="1240042"/>
          <a:ext cx="901078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3">
            <a:extLst>
              <a:ext uri="{FF2B5EF4-FFF2-40B4-BE49-F238E27FC236}">
                <a16:creationId xmlns:a16="http://schemas.microsoft.com/office/drawing/2014/main" id="{ABE275C5-9CF0-E9FA-603E-38FD5F56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82684"/>
            <a:ext cx="77057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Receita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080E5A-B1B7-884A-01CE-3B3624C84FC8}"/>
              </a:ext>
            </a:extLst>
          </p:cNvPr>
          <p:cNvSpPr txBox="1"/>
          <p:nvPr/>
        </p:nvSpPr>
        <p:spPr>
          <a:xfrm>
            <a:off x="9954594" y="3626209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b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23.594.144,50</a:t>
            </a:r>
            <a:endParaRPr lang="pt-BR" sz="1800" b="1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>
            <a:extLst>
              <a:ext uri="{FF2B5EF4-FFF2-40B4-BE49-F238E27FC236}">
                <a16:creationId xmlns:a16="http://schemas.microsoft.com/office/drawing/2014/main" id="{2C671761-B7A0-41F4-8BBE-AC23A0EF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Transferências de recursos do SUS por bloco – Estado e União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9F84E8E-D09F-F879-EF0C-8AFF58C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60903"/>
              </p:ext>
            </p:extLst>
          </p:nvPr>
        </p:nvGraphicFramePr>
        <p:xfrm>
          <a:off x="152399" y="1325880"/>
          <a:ext cx="11734800" cy="534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7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99A404-FE46-978F-45FC-B5172227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25242"/>
              </p:ext>
            </p:extLst>
          </p:nvPr>
        </p:nvGraphicFramePr>
        <p:xfrm>
          <a:off x="316523" y="1207477"/>
          <a:ext cx="11629291" cy="435851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4758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 COMUNITARIO DE SAUDE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1.114.512,00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54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MANUTEÇÃO DOS POLOS DA ACADEMIA DE SAÚDE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019869"/>
                  </a:ext>
                </a:extLst>
              </a:tr>
              <a:tr h="554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PARA ACOES ESTRATEGICAS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408.516,56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29876"/>
                  </a:ext>
                </a:extLst>
              </a:tr>
              <a:tr h="554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INFORMATIZAÇÃO DE APS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163.200,00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59596"/>
                  </a:ext>
                </a:extLst>
              </a:tr>
              <a:tr h="554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DA APS - DESEMPENHO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320.927,62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89089"/>
                  </a:ext>
                </a:extLst>
              </a:tr>
              <a:tr h="554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FINANCEIRO DA APS - CAPITACAO PONDERADA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1.857.747,66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59758"/>
                  </a:ext>
                </a:extLst>
              </a:tr>
              <a:tr h="554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 CEGONHA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762,05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6451"/>
                  </a:ext>
                </a:extLst>
              </a:tr>
              <a:tr h="5546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DE MÉDIA E ALTA COMPLEXIDADE - MAC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2.839.099,60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347768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233D8A7-F5FB-E25A-E66B-EA435D2E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21145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99A404-FE46-978F-45FC-B51722271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482998"/>
              </p:ext>
            </p:extLst>
          </p:nvPr>
        </p:nvGraphicFramePr>
        <p:xfrm>
          <a:off x="281354" y="1216522"/>
          <a:ext cx="11629291" cy="256201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5763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FAEC – PRÉ-CIRURGICO EM CIRURGIAS PRIORITÁRIAS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452,48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74478"/>
                  </a:ext>
                </a:extLst>
              </a:tr>
              <a:tr h="5763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EPIDEMIOLÓGICA E AMBIENTAL EM SAÚDE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364.560,00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623320"/>
                  </a:ext>
                </a:extLst>
              </a:tr>
              <a:tr h="4660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 PROGRAMAS – FUNDO A FUNDO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157.366,44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34213"/>
                  </a:ext>
                </a:extLst>
              </a:tr>
              <a:tr h="471655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 DE RECURSOS DO SUS</a:t>
                      </a:r>
                    </a:p>
                  </a:txBody>
                  <a:tcPr marL="2480" marR="2480" marT="24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625.500,00</a:t>
                      </a:r>
                    </a:p>
                  </a:txBody>
                  <a:tcPr marL="2480" marR="107981" marT="24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18982"/>
                  </a:ext>
                </a:extLst>
              </a:tr>
              <a:tr h="471655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2480" marR="2480" marT="2481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48000" algn="dec"/>
                        </a:tabLst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7.861.644,41</a:t>
                      </a:r>
                    </a:p>
                  </a:txBody>
                  <a:tcPr marL="2480" marR="107981" marT="2481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4178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233D8A7-F5FB-E25A-E66B-EA435D2E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16877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9522D8D-0B89-3EE3-6F2E-901E8E1D9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65161"/>
              </p:ext>
            </p:extLst>
          </p:nvPr>
        </p:nvGraphicFramePr>
        <p:xfrm>
          <a:off x="363416" y="3001108"/>
          <a:ext cx="11629291" cy="192874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054632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3574659">
                  <a:extLst>
                    <a:ext uri="{9D8B030D-6E8A-4147-A177-3AD203B41FA5}">
                      <a16:colId xmlns:a16="http://schemas.microsoft.com/office/drawing/2014/main" val="1100195717"/>
                    </a:ext>
                  </a:extLst>
                </a:gridCol>
              </a:tblGrid>
              <a:tr h="3628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tabLst>
                          <a:tab pos="3048000" algn="dec"/>
                        </a:tabLst>
                      </a:pP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34885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Estruturação de unidades de atenção especializada em saúde - SUS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3048000" algn="dec"/>
                        </a:tabLst>
                      </a:pP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021854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 de Convênio da União para SUS </a:t>
                      </a: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3048000" algn="dec"/>
                        </a:tabLst>
                      </a:pP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92353"/>
                  </a:ext>
                </a:extLst>
              </a:tr>
              <a:tr h="5219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>
                          <a:tab pos="3048000" algn="dec"/>
                        </a:tabLst>
                      </a:pP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22333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BECF179-7988-3F0F-3D5D-F5F89EA1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Demonstrativo da receita por fonte de recurso</a:t>
            </a:r>
          </a:p>
        </p:txBody>
      </p:sp>
    </p:spTree>
    <p:extLst>
      <p:ext uri="{BB962C8B-B14F-4D97-AF65-F5344CB8AC3E}">
        <p14:creationId xmlns:p14="http://schemas.microsoft.com/office/powerpoint/2010/main" val="108562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D750E6-BAA5-AA45-6C5E-C3562DD4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25336"/>
              </p:ext>
            </p:extLst>
          </p:nvPr>
        </p:nvGraphicFramePr>
        <p:xfrm>
          <a:off x="281354" y="1200016"/>
          <a:ext cx="11629291" cy="54753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555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9998674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58901790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93244578"/>
                    </a:ext>
                  </a:extLst>
                </a:gridCol>
                <a:gridCol w="1658281">
                  <a:extLst>
                    <a:ext uri="{9D8B030D-6E8A-4147-A177-3AD203B41FA5}">
                      <a16:colId xmlns:a16="http://schemas.microsoft.com/office/drawing/2014/main" val="3334668359"/>
                    </a:ext>
                  </a:extLst>
                </a:gridCol>
              </a:tblGrid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CATEGORIA/GRUPO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PAGA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75.229.155,00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43.146.295,20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25.617.025,16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22.236.433,06</a:t>
                      </a: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52153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PESSOAL E ENCARGOS SOCIAIS 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30.607.485,00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20.390.871,71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12.296.343,86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11.127.707,43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148634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JUROS E ENCARGOS DA DÍVIDA</a:t>
                      </a:r>
                    </a:p>
                  </a:txBody>
                  <a:tcPr marL="75279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75923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CORRENTES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44.621.670,00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22.755.423,49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13.320.681,30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11.108.725,63</a:t>
                      </a:r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690632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CAPITAL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7.356.050,00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879.524,66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281.831,25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281.831,25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404768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INVESTIMENTOS 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7.356.050,00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879.524,66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281.831,25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281.831,25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173825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INVERSÕES FINANCEIRAS</a:t>
                      </a:r>
                    </a:p>
                  </a:txBody>
                  <a:tcPr marL="75279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67861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AMORTIZAÇÃO DA DÍVIDA</a:t>
                      </a:r>
                    </a:p>
                  </a:txBody>
                  <a:tcPr marL="75279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3" marR="9525" marT="95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85723" marR="9525" marT="952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41196"/>
                  </a:ext>
                </a:extLst>
              </a:tr>
              <a:tr h="547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82.585.205,00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44.025.819,86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25.898.856,41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22.518.264,31</a:t>
                      </a:r>
                      <a:endParaRPr lang="pt-B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19848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F396-7F2E-3098-AFC9-9D750B36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total com ações e serviços públicos de saúde</a:t>
            </a:r>
          </a:p>
        </p:txBody>
      </p:sp>
    </p:spTree>
    <p:extLst>
      <p:ext uri="{BB962C8B-B14F-4D97-AF65-F5344CB8AC3E}">
        <p14:creationId xmlns:p14="http://schemas.microsoft.com/office/powerpoint/2010/main" val="3697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D750E6-BAA5-AA45-6C5E-C3562DD44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39213"/>
              </p:ext>
            </p:extLst>
          </p:nvPr>
        </p:nvGraphicFramePr>
        <p:xfrm>
          <a:off x="281354" y="1145500"/>
          <a:ext cx="11629291" cy="48004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775555">
                  <a:extLst>
                    <a:ext uri="{9D8B030D-6E8A-4147-A177-3AD203B41FA5}">
                      <a16:colId xmlns:a16="http://schemas.microsoft.com/office/drawing/2014/main" val="709257934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999867443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2058901790"/>
                    </a:ext>
                  </a:extLst>
                </a:gridCol>
                <a:gridCol w="1842655">
                  <a:extLst>
                    <a:ext uri="{9D8B030D-6E8A-4147-A177-3AD203B41FA5}">
                      <a16:colId xmlns:a16="http://schemas.microsoft.com/office/drawing/2014/main" val="2093244578"/>
                    </a:ext>
                  </a:extLst>
                </a:gridCol>
                <a:gridCol w="1658281">
                  <a:extLst>
                    <a:ext uri="{9D8B030D-6E8A-4147-A177-3AD203B41FA5}">
                      <a16:colId xmlns:a16="http://schemas.microsoft.com/office/drawing/2014/main" val="3334668359"/>
                    </a:ext>
                  </a:extLst>
                </a:gridCol>
              </a:tblGrid>
              <a:tr h="531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Sub-Função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ATUALIZADA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EMPENHADA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PAGA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97502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122 - Administração Geral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8.274.000,00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4.441.017,19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2.314.077,39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2.069.411,31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752153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126 - Tecnologia da Informação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210483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128 - Formação de Recursos Humanos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75923"/>
                  </a:ext>
                </a:extLst>
              </a:tr>
              <a:tr h="5310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301 - Atenção Básica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27.359.555,00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17.199.164,99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9.157.049,07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8.258.847,03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81749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302 - Assistência Hospitalar e Ambulatorial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42.828.650,00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20.015.047,00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13.031.719,33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10.917.404,22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90632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303 - Suporte Profilático e Terapêutico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1.100.000,00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522.674,00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345.941,29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326.177,24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994620"/>
                  </a:ext>
                </a:extLst>
              </a:tr>
              <a:tr h="7468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304 - Vigilância Sanitária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2.981.000,00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1.847.916,68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1.050.069,33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946.424,51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93714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DAS DESPESAS</a:t>
                      </a:r>
                    </a:p>
                  </a:txBody>
                  <a:tcPr marL="0" marR="0" marT="0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82.585.205,00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44.025.819,86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25.898.856,41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22.518.264,31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3" marR="9523" marT="9524" marB="0" anchor="ctr">
                    <a:solidFill>
                      <a:srgbClr val="324B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7382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85AF396-7F2E-3098-AFC9-9D750B36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182684"/>
            <a:ext cx="96363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cs typeface="Arial" panose="020B0604020202020204" pitchFamily="34" charset="0"/>
              </a:rPr>
              <a:t>Despesa total com ações e serviços públicos de saúde</a:t>
            </a:r>
          </a:p>
        </p:txBody>
      </p:sp>
    </p:spTree>
    <p:extLst>
      <p:ext uri="{BB962C8B-B14F-4D97-AF65-F5344CB8AC3E}">
        <p14:creationId xmlns:p14="http://schemas.microsoft.com/office/powerpoint/2010/main" val="6613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1061</TotalTime>
  <Words>489</Words>
  <Application>Microsoft Office PowerPoint</Application>
  <PresentationFormat>Widescreen</PresentationFormat>
  <Paragraphs>175</Paragraphs>
  <Slides>12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Corbel</vt:lpstr>
      <vt:lpstr>Roboto</vt:lpstr>
      <vt:lpstr>Profundidade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Vinicius</dc:creator>
  <cp:lastModifiedBy>Suporte Conasp</cp:lastModifiedBy>
  <cp:revision>166</cp:revision>
  <cp:lastPrinted>2022-05-23T14:05:52Z</cp:lastPrinted>
  <dcterms:created xsi:type="dcterms:W3CDTF">2022-05-16T14:45:46Z</dcterms:created>
  <dcterms:modified xsi:type="dcterms:W3CDTF">2023-05-23T19:55:02Z</dcterms:modified>
</cp:coreProperties>
</file>