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3" r:id="rId3"/>
    <p:sldId id="281" r:id="rId4"/>
    <p:sldId id="277" r:id="rId5"/>
    <p:sldId id="270" r:id="rId6"/>
    <p:sldId id="261" r:id="rId7"/>
    <p:sldId id="271" r:id="rId8"/>
    <p:sldId id="258" r:id="rId9"/>
    <p:sldId id="291" r:id="rId10"/>
    <p:sldId id="262" r:id="rId11"/>
    <p:sldId id="272" r:id="rId12"/>
    <p:sldId id="263" r:id="rId13"/>
    <p:sldId id="259" r:id="rId14"/>
    <p:sldId id="292" r:id="rId15"/>
    <p:sldId id="274" r:id="rId16"/>
    <p:sldId id="266" r:id="rId17"/>
    <p:sldId id="276" r:id="rId18"/>
    <p:sldId id="268" r:id="rId19"/>
    <p:sldId id="269" r:id="rId20"/>
    <p:sldId id="273" r:id="rId21"/>
    <p:sldId id="267" r:id="rId2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 userDrawn="1">
          <p15:clr>
            <a:srgbClr val="A4A3A4"/>
          </p15:clr>
        </p15:guide>
        <p15:guide id="2" pos="1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4B5F"/>
    <a:srgbClr val="496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5730" autoAdjust="0"/>
    <p:restoredTop sz="94660"/>
  </p:normalViewPr>
  <p:slideViewPr>
    <p:cSldViewPr snapToGrid="0">
      <p:cViewPr varScale="1">
        <p:scale>
          <a:sx n="87" d="100"/>
          <a:sy n="87" d="100"/>
        </p:scale>
        <p:origin x="1146" y="120"/>
      </p:cViewPr>
      <p:guideLst>
        <p:guide orient="horz" pos="4247"/>
        <p:guide pos="1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Análise da Despesa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E2E-4C3E-A9F8-326DF7C16C9A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chemeClr val="accent3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3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3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E2E-4C3E-A9F8-326DF7C16C9A}"/>
              </c:ext>
            </c:extLst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50000">
                    <a:schemeClr val="tx2">
                      <a:lumMod val="75000"/>
                      <a:shade val="67500"/>
                      <a:satMod val="115000"/>
                    </a:schemeClr>
                  </a:gs>
                  <a:gs pos="100000">
                    <a:schemeClr val="tx2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E2E-4C3E-A9F8-326DF7C16C9A}"/>
              </c:ext>
            </c:extLst>
          </c:dPt>
          <c:dLbls>
            <c:dLbl>
              <c:idx val="0"/>
              <c:layout>
                <c:manualLayout>
                  <c:x val="-6.2539822156561734E-3"/>
                  <c:y val="-0.4547536045810762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2E-4C3E-A9F8-326DF7C16C9A}"/>
                </c:ext>
              </c:extLst>
            </c:dLbl>
            <c:dLbl>
              <c:idx val="1"/>
              <c:layout>
                <c:manualLayout>
                  <c:x val="-3.6111431348855613E-3"/>
                  <c:y val="-0.4151385839566527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AF6D9B7A-EF76-4D47-9E20-72DD43D8007D}" type="VALUE">
                      <a:rPr lang="en-US" b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2000" b="1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pt-B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E2E-4C3E-A9F8-326DF7C16C9A}"/>
                </c:ext>
              </c:extLst>
            </c:dLbl>
            <c:dLbl>
              <c:idx val="2"/>
              <c:layout>
                <c:manualLayout>
                  <c:x val="-2.4074287565903742E-3"/>
                  <c:y val="-0.1027690528781627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BFF6DC8F-45C3-4315-9351-ADF96949A510}" type="VALUE">
                      <a:rPr lang="en-US" b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2000" b="1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pt-B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E2E-4C3E-A9F8-326DF7C16C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Receitas primárias totais</c:v>
                </c:pt>
                <c:pt idx="1">
                  <c:v>Despesas primárias totais</c:v>
                </c:pt>
                <c:pt idx="2">
                  <c:v>Resultado primário</c:v>
                </c:pt>
              </c:strCache>
            </c:strRef>
          </c:cat>
          <c:val>
            <c:numRef>
              <c:f>Planilha1!$B$2:$B$4</c:f>
              <c:numCache>
                <c:formatCode>#,##0.00</c:formatCode>
                <c:ptCount val="3"/>
                <c:pt idx="0">
                  <c:v>107121591.64</c:v>
                </c:pt>
                <c:pt idx="1">
                  <c:v>109632772.18000001</c:v>
                </c:pt>
                <c:pt idx="2">
                  <c:v>-2511180.54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E2E-4C3E-A9F8-326DF7C16C9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635382416"/>
        <c:axId val="1635384496"/>
      </c:barChart>
      <c:catAx>
        <c:axId val="1635382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35384496"/>
        <c:crosses val="autoZero"/>
        <c:auto val="1"/>
        <c:lblAlgn val="ctr"/>
        <c:lblOffset val="100"/>
        <c:noMultiLvlLbl val="0"/>
      </c:catAx>
      <c:valAx>
        <c:axId val="1635384496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1635382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3375032-DD67-47BD-ABCE-186960EE89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E04499FC-AC52-46E8-A06A-7445CFEDB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5679" y="6343472"/>
            <a:ext cx="909034" cy="365125"/>
          </a:xfrm>
          <a:prstGeom prst="rect">
            <a:avLst/>
          </a:prstGeom>
        </p:spPr>
        <p:txBody>
          <a:bodyPr/>
          <a:lstStyle/>
          <a:p>
            <a:fld id="{4EB041DD-C411-4E77-A066-260960984F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92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9DC28EC6-06A3-4509-A17A-F8ADFC0104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50" y="-411006"/>
            <a:ext cx="11054550" cy="1524003"/>
          </a:xfrm>
          <a:prstGeom prst="rect">
            <a:avLst/>
          </a:prstGeom>
        </p:spPr>
      </p:pic>
      <p:pic>
        <p:nvPicPr>
          <p:cNvPr id="4" name="Imagem 2">
            <a:extLst>
              <a:ext uri="{FF2B5EF4-FFF2-40B4-BE49-F238E27FC236}">
                <a16:creationId xmlns:a16="http://schemas.microsoft.com/office/drawing/2014/main" id="{7AB46014-AA7D-08E1-0DD2-F1B6B75864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70" y="607353"/>
            <a:ext cx="1711228" cy="505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069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38600" y="0"/>
            <a:ext cx="8153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7F3CC29-BC4C-485F-8557-3871B1E8E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10" r="17571"/>
          <a:stretch/>
        </p:blipFill>
        <p:spPr>
          <a:xfrm flipH="1">
            <a:off x="0" y="0"/>
            <a:ext cx="12192000" cy="110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490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74A2A06-81D6-48F4-9EA2-2D068119B0E0}"/>
              </a:ext>
            </a:extLst>
          </p:cNvPr>
          <p:cNvSpPr txBox="1"/>
          <p:nvPr/>
        </p:nvSpPr>
        <p:spPr>
          <a:xfrm>
            <a:off x="768350" y="5330825"/>
            <a:ext cx="2170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496C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APRESENTAÇÃO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FAC83BD-FBF5-4DD1-9040-C58A5A9409E0}"/>
              </a:ext>
            </a:extLst>
          </p:cNvPr>
          <p:cNvSpPr txBox="1"/>
          <p:nvPr/>
        </p:nvSpPr>
        <p:spPr>
          <a:xfrm>
            <a:off x="768348" y="5737220"/>
            <a:ext cx="5598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496C8A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GESTÃO FISCAL – 1º QUA 2023</a:t>
            </a:r>
          </a:p>
        </p:txBody>
      </p:sp>
      <p:pic>
        <p:nvPicPr>
          <p:cNvPr id="6" name="Imagem 2">
            <a:extLst>
              <a:ext uri="{FF2B5EF4-FFF2-40B4-BE49-F238E27FC236}">
                <a16:creationId xmlns:a16="http://schemas.microsoft.com/office/drawing/2014/main" id="{F84264B5-8E53-861E-D45B-A85FD27F1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092" y="5174454"/>
            <a:ext cx="3466935" cy="102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5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32000" fill="hold" grpId="1" nodeType="click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accel="12000" fill="hold" grpId="0" nodeType="click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1"/>
          <p:bldP spid="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32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accel="12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1"/>
          <p:bldP spid="5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6CFD911-33FE-9E84-3CD4-1F928043E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182684"/>
            <a:ext cx="77057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n-lt"/>
                <a:cs typeface="Arial" panose="020B0604020202020204" pitchFamily="34" charset="0"/>
              </a:rPr>
              <a:t>Despesa por função de governo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58D6B74-255F-E1C3-6531-F79D830BB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133873"/>
              </p:ext>
            </p:extLst>
          </p:nvPr>
        </p:nvGraphicFramePr>
        <p:xfrm>
          <a:off x="1929622" y="1102051"/>
          <a:ext cx="9002300" cy="5573265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485154">
                  <a:extLst>
                    <a:ext uri="{9D8B030D-6E8A-4147-A177-3AD203B41FA5}">
                      <a16:colId xmlns:a16="http://schemas.microsoft.com/office/drawing/2014/main" val="4099052837"/>
                    </a:ext>
                  </a:extLst>
                </a:gridCol>
                <a:gridCol w="2402030">
                  <a:extLst>
                    <a:ext uri="{9D8B030D-6E8A-4147-A177-3AD203B41FA5}">
                      <a16:colId xmlns:a16="http://schemas.microsoft.com/office/drawing/2014/main" val="2671104824"/>
                    </a:ext>
                  </a:extLst>
                </a:gridCol>
                <a:gridCol w="1528779">
                  <a:extLst>
                    <a:ext uri="{9D8B030D-6E8A-4147-A177-3AD203B41FA5}">
                      <a16:colId xmlns:a16="http://schemas.microsoft.com/office/drawing/2014/main" val="2720126866"/>
                    </a:ext>
                  </a:extLst>
                </a:gridCol>
                <a:gridCol w="1528779">
                  <a:extLst>
                    <a:ext uri="{9D8B030D-6E8A-4147-A177-3AD203B41FA5}">
                      <a16:colId xmlns:a16="http://schemas.microsoft.com/office/drawing/2014/main" val="538271903"/>
                    </a:ext>
                  </a:extLst>
                </a:gridCol>
                <a:gridCol w="1528779">
                  <a:extLst>
                    <a:ext uri="{9D8B030D-6E8A-4147-A177-3AD203B41FA5}">
                      <a16:colId xmlns:a16="http://schemas.microsoft.com/office/drawing/2014/main" val="4064979002"/>
                    </a:ext>
                  </a:extLst>
                </a:gridCol>
                <a:gridCol w="1528779">
                  <a:extLst>
                    <a:ext uri="{9D8B030D-6E8A-4147-A177-3AD203B41FA5}">
                      <a16:colId xmlns:a16="http://schemas.microsoft.com/office/drawing/2014/main" val="2638849218"/>
                    </a:ext>
                  </a:extLst>
                </a:gridCol>
              </a:tblGrid>
              <a:tr h="6991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Função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Dotação Atualizada</a:t>
                      </a:r>
                    </a:p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(a) 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Empenhado</a:t>
                      </a:r>
                    </a:p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(b)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Liquidado</a:t>
                      </a:r>
                    </a:p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(d)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Pago</a:t>
                      </a:r>
                    </a:p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(e)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59096334"/>
                  </a:ext>
                </a:extLst>
              </a:tr>
              <a:tr h="48378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Legislativa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10.840.000,00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8.464.748,81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3.342.507,64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3.179.977,17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04802"/>
                  </a:ext>
                </a:extLst>
              </a:tr>
              <a:tr h="48378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Administração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35.412.000,00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20.213.916,96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8.524.908,35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7.908.914,43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47405908"/>
                  </a:ext>
                </a:extLst>
              </a:tr>
              <a:tr h="48378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Assistência Social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15.182.700,00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5.444.010,24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2.491.052,72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2.307.586,84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753343"/>
                  </a:ext>
                </a:extLst>
              </a:tr>
              <a:tr h="48378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Previdência Social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20.605.000,00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12.458.570,86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6.644.401,76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6.644.114,02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21437608"/>
                  </a:ext>
                </a:extLst>
              </a:tr>
              <a:tr h="48378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Saúde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82.585.205,00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44.025.819,86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25.898.856,41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22.518.264,31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882331"/>
                  </a:ext>
                </a:extLst>
              </a:tr>
              <a:tr h="48378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Educação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133.379.471,64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58.738.197,07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40.364.385,42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36.334.327,69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63530057"/>
                  </a:ext>
                </a:extLst>
              </a:tr>
              <a:tr h="48378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Cultura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4.029.000,00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2.825.027,86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2.123.432,00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2.089.590,02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1997"/>
                  </a:ext>
                </a:extLst>
              </a:tr>
              <a:tr h="48378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Urbanismo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52.178.527,00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26.363.663,47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6.749.895,05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6.749.801,83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11111013"/>
                  </a:ext>
                </a:extLst>
              </a:tr>
              <a:tr h="48378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Habitação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172.000,00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151.353,50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-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-  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57124321"/>
                  </a:ext>
                </a:extLst>
              </a:tr>
              <a:tr h="48378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Saneamento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10.880.000,00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5.000.000,00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2.436.448,19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2.436.448,19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80113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150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6CFD911-33FE-9E84-3CD4-1F928043E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182684"/>
            <a:ext cx="77057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n-lt"/>
                <a:cs typeface="Arial" panose="020B0604020202020204" pitchFamily="34" charset="0"/>
              </a:rPr>
              <a:t>Despesa por função de governo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58D6B74-255F-E1C3-6531-F79D830BB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401749"/>
              </p:ext>
            </p:extLst>
          </p:nvPr>
        </p:nvGraphicFramePr>
        <p:xfrm>
          <a:off x="1711797" y="1200026"/>
          <a:ext cx="8768405" cy="5475290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498801">
                  <a:extLst>
                    <a:ext uri="{9D8B030D-6E8A-4147-A177-3AD203B41FA5}">
                      <a16:colId xmlns:a16="http://schemas.microsoft.com/office/drawing/2014/main" val="4099052837"/>
                    </a:ext>
                  </a:extLst>
                </a:gridCol>
                <a:gridCol w="2313368">
                  <a:extLst>
                    <a:ext uri="{9D8B030D-6E8A-4147-A177-3AD203B41FA5}">
                      <a16:colId xmlns:a16="http://schemas.microsoft.com/office/drawing/2014/main" val="2671104824"/>
                    </a:ext>
                  </a:extLst>
                </a:gridCol>
                <a:gridCol w="1489059">
                  <a:extLst>
                    <a:ext uri="{9D8B030D-6E8A-4147-A177-3AD203B41FA5}">
                      <a16:colId xmlns:a16="http://schemas.microsoft.com/office/drawing/2014/main" val="2720126866"/>
                    </a:ext>
                  </a:extLst>
                </a:gridCol>
                <a:gridCol w="1489059">
                  <a:extLst>
                    <a:ext uri="{9D8B030D-6E8A-4147-A177-3AD203B41FA5}">
                      <a16:colId xmlns:a16="http://schemas.microsoft.com/office/drawing/2014/main" val="538271903"/>
                    </a:ext>
                  </a:extLst>
                </a:gridCol>
                <a:gridCol w="1489059">
                  <a:extLst>
                    <a:ext uri="{9D8B030D-6E8A-4147-A177-3AD203B41FA5}">
                      <a16:colId xmlns:a16="http://schemas.microsoft.com/office/drawing/2014/main" val="4064979002"/>
                    </a:ext>
                  </a:extLst>
                </a:gridCol>
                <a:gridCol w="1489059">
                  <a:extLst>
                    <a:ext uri="{9D8B030D-6E8A-4147-A177-3AD203B41FA5}">
                      <a16:colId xmlns:a16="http://schemas.microsoft.com/office/drawing/2014/main" val="2638849218"/>
                    </a:ext>
                  </a:extLst>
                </a:gridCol>
              </a:tblGrid>
              <a:tr h="7006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Função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Dotação Atualizada</a:t>
                      </a:r>
                    </a:p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(a) 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Empenhado</a:t>
                      </a:r>
                    </a:p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(b)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Liquidado</a:t>
                      </a:r>
                    </a:p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(d)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Pago</a:t>
                      </a:r>
                    </a:p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(e)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59096334"/>
                  </a:ext>
                </a:extLst>
              </a:tr>
              <a:tr h="47437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Gestão Ambiental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3.064.000,00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621.500,00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187.996,90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179.608,13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969343"/>
                  </a:ext>
                </a:extLst>
              </a:tr>
              <a:tr h="47437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Agricultura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1.675.000,00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1.303.675,62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4.104,00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4.104,00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63804610"/>
                  </a:ext>
                </a:extLst>
              </a:tr>
              <a:tr h="47437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Indústria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202.000,00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-  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-  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-  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953539"/>
                  </a:ext>
                </a:extLst>
              </a:tr>
              <a:tr h="47437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Comércio e Serviços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169.500,00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29.600,00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29.600,00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16.060,00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45820491"/>
                  </a:ext>
                </a:extLst>
              </a:tr>
              <a:tr h="47437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Energia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5.099.000,00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4.678.225,83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890.257,24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890.257,24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420350"/>
                  </a:ext>
                </a:extLst>
              </a:tr>
              <a:tr h="47437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3.302.000,00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3.150.526,60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-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-  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71909292"/>
                  </a:ext>
                </a:extLst>
              </a:tr>
              <a:tr h="47437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Desporto e Lazer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7.316.000,00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3.961.280,66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1.769.656,80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1.734.024,97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270301"/>
                  </a:ext>
                </a:extLst>
              </a:tr>
              <a:tr h="47437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Encargos Especiais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14.160.000,00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13.683.978,07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5.974.720,13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5.974.720,13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76813891"/>
                  </a:ext>
                </a:extLst>
              </a:tr>
              <a:tr h="47437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Reserva de Contingência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23.812.000,00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-  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-  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-  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321453"/>
                  </a:ext>
                </a:extLst>
              </a:tr>
              <a:tr h="47437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Geral</a:t>
                      </a: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424.063.403,64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211.114.095,41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107.432.222,61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98.967.798,97 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0591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736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2C0FEED4-D2E1-9F13-CE3E-75EC2EFB3A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068487"/>
              </p:ext>
            </p:extLst>
          </p:nvPr>
        </p:nvGraphicFramePr>
        <p:xfrm>
          <a:off x="199291" y="1425228"/>
          <a:ext cx="11793417" cy="5334391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4132570">
                  <a:extLst>
                    <a:ext uri="{9D8B030D-6E8A-4147-A177-3AD203B41FA5}">
                      <a16:colId xmlns:a16="http://schemas.microsoft.com/office/drawing/2014/main" val="709257934"/>
                    </a:ext>
                  </a:extLst>
                </a:gridCol>
                <a:gridCol w="1910338">
                  <a:extLst>
                    <a:ext uri="{9D8B030D-6E8A-4147-A177-3AD203B41FA5}">
                      <a16:colId xmlns:a16="http://schemas.microsoft.com/office/drawing/2014/main" val="3074913979"/>
                    </a:ext>
                  </a:extLst>
                </a:gridCol>
                <a:gridCol w="1890845">
                  <a:extLst>
                    <a:ext uri="{9D8B030D-6E8A-4147-A177-3AD203B41FA5}">
                      <a16:colId xmlns:a16="http://schemas.microsoft.com/office/drawing/2014/main" val="2793069785"/>
                    </a:ext>
                  </a:extLst>
                </a:gridCol>
                <a:gridCol w="1929832">
                  <a:extLst>
                    <a:ext uri="{9D8B030D-6E8A-4147-A177-3AD203B41FA5}">
                      <a16:colId xmlns:a16="http://schemas.microsoft.com/office/drawing/2014/main" val="1452906799"/>
                    </a:ext>
                  </a:extLst>
                </a:gridCol>
                <a:gridCol w="1929832">
                  <a:extLst>
                    <a:ext uri="{9D8B030D-6E8A-4147-A177-3AD203B41FA5}">
                      <a16:colId xmlns:a16="http://schemas.microsoft.com/office/drawing/2014/main" val="377651332"/>
                    </a:ext>
                  </a:extLst>
                </a:gridCol>
              </a:tblGrid>
              <a:tr h="6308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Categoria/Grupo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Dotação Atualizada</a:t>
                      </a:r>
                    </a:p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(a)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Empenhado</a:t>
                      </a:r>
                    </a:p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(b)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Liquidado</a:t>
                      </a:r>
                    </a:p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(d)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Pago</a:t>
                      </a:r>
                    </a:p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(e)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42073355"/>
                  </a:ext>
                </a:extLst>
              </a:tr>
              <a:tr h="42759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DESPESAS CORRENTES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283.389.198,34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157.737.298,51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92.490.329,05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84.292.004,60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27029"/>
                  </a:ext>
                </a:extLst>
              </a:tr>
              <a:tr h="42759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PESSOAL E ENCARGOS SOCIAIS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164.233.901,92 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95.793.337,32 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58.153.052,97 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53.037.484,74 </a:t>
                      </a: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113698246"/>
                  </a:ext>
                </a:extLst>
              </a:tr>
              <a:tr h="42759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JUROS E ENCARGOS DA DÍVIDA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1.104.000,00 </a:t>
                      </a:r>
                    </a:p>
                  </a:txBody>
                  <a:tcPr marL="85725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1.087.498,33 </a:t>
                      </a:r>
                    </a:p>
                  </a:txBody>
                  <a:tcPr marL="85725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565.513,97 </a:t>
                      </a:r>
                    </a:p>
                  </a:txBody>
                  <a:tcPr marL="85725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565.513,97 </a:t>
                      </a:r>
                    </a:p>
                  </a:txBody>
                  <a:tcPr marL="85725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631209"/>
                  </a:ext>
                </a:extLst>
              </a:tr>
              <a:tr h="42759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OUTRAS DESPESAS CORRENTES</a:t>
                      </a:r>
                      <a:endParaRPr lang="pt-BR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118.051.296,42 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60.856.462,86 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33.771.762,11 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30.689.005,89 </a:t>
                      </a: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1582077353"/>
                  </a:ext>
                </a:extLst>
              </a:tr>
              <a:tr h="42759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DESPESA DE CAPITAL</a:t>
                      </a:r>
                      <a:endParaRPr lang="pt-BR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116.862.205,30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53.376.796,90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14.941.893,56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14.675.794,37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397999"/>
                  </a:ext>
                </a:extLst>
              </a:tr>
              <a:tr h="42759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INVESTIMENTOS</a:t>
                      </a:r>
                      <a:endParaRPr lang="pt-BR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106.628.205,30 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43.280.317,16 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10.352.357,50 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10.086.258,31 </a:t>
                      </a: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1292991130"/>
                  </a:ext>
                </a:extLst>
              </a:tr>
              <a:tr h="42759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INVERSÕES FINANCEIRAS</a:t>
                      </a:r>
                      <a:endParaRPr lang="pt-BR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   81.000,00 </a:t>
                      </a:r>
                    </a:p>
                  </a:txBody>
                  <a:tcPr marL="85725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-   </a:t>
                      </a:r>
                    </a:p>
                  </a:txBody>
                  <a:tcPr marL="85725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-   </a:t>
                      </a:r>
                    </a:p>
                  </a:txBody>
                  <a:tcPr marL="85725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-   </a:t>
                      </a:r>
                    </a:p>
                  </a:txBody>
                  <a:tcPr marL="85725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06192"/>
                  </a:ext>
                </a:extLst>
              </a:tr>
              <a:tr h="42759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AMORTIZAÇÃO DA DÍVIDA</a:t>
                      </a:r>
                      <a:endParaRPr lang="pt-BR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10.153.000,00 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10.096.479,74 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4.589.536,06 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4.589.536,06 </a:t>
                      </a: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237456042"/>
                  </a:ext>
                </a:extLst>
              </a:tr>
              <a:tr h="42759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 TOTAL DA DESPESA</a:t>
                      </a:r>
                      <a:endParaRPr lang="pt-BR" sz="16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400.251.403,64 </a:t>
                      </a:r>
                    </a:p>
                  </a:txBody>
                  <a:tcPr marL="85725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211.114.095,41 </a:t>
                      </a:r>
                    </a:p>
                  </a:txBody>
                  <a:tcPr marL="85725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107.432.222,61 </a:t>
                      </a:r>
                    </a:p>
                  </a:txBody>
                  <a:tcPr marL="85725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98.967.798,97 </a:t>
                      </a:r>
                    </a:p>
                  </a:txBody>
                  <a:tcPr marL="85725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008441"/>
                  </a:ext>
                </a:extLst>
              </a:tr>
              <a:tr h="42759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RESERVA DE CONTINGÊNCIA / RPPS</a:t>
                      </a:r>
                    </a:p>
                  </a:txBody>
                  <a:tcPr marL="17145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23.812.000,00 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-   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-   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-   </a:t>
                      </a: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850077235"/>
                  </a:ext>
                </a:extLst>
              </a:tr>
              <a:tr h="42759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DAS DESPESAS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424.063.403,64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211.114.095,41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107.432.222,61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98.967.798,97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223692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865E2A34-19A9-F602-7D46-BF8949C2F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182684"/>
            <a:ext cx="77057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n-lt"/>
                <a:cs typeface="Arial" panose="020B0604020202020204" pitchFamily="34" charset="0"/>
              </a:rPr>
              <a:t>Detalhamento da Despesa por Categoria e Grupo</a:t>
            </a:r>
          </a:p>
        </p:txBody>
      </p:sp>
    </p:spTree>
    <p:extLst>
      <p:ext uri="{BB962C8B-B14F-4D97-AF65-F5344CB8AC3E}">
        <p14:creationId xmlns:p14="http://schemas.microsoft.com/office/powerpoint/2010/main" val="428425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3">
            <a:extLst>
              <a:ext uri="{FF2B5EF4-FFF2-40B4-BE49-F238E27FC236}">
                <a16:creationId xmlns:a16="http://schemas.microsoft.com/office/drawing/2014/main" id="{BA05DB1C-4E3E-5A4C-3697-CF6EA9398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182684"/>
            <a:ext cx="7705725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n-lt"/>
                <a:cs typeface="Arial" panose="020B0604020202020204" pitchFamily="34" charset="0"/>
              </a:rPr>
              <a:t>Resumo Orçamentário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cs typeface="Arial" panose="020B0604020202020204" pitchFamily="34" charset="0"/>
              </a:rPr>
              <a:t>(R$)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B9A7D76-8281-0339-2CC5-3ED43CFD3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5" y="2142750"/>
            <a:ext cx="11607790" cy="32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941D37D-BA9D-D54A-738C-30030F752604}"/>
              </a:ext>
            </a:extLst>
          </p:cNvPr>
          <p:cNvSpPr txBox="1"/>
          <p:nvPr/>
        </p:nvSpPr>
        <p:spPr>
          <a:xfrm>
            <a:off x="128954" y="2928863"/>
            <a:ext cx="11934092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500" b="1" dirty="0"/>
              <a:t>APLICAÇÕES CONSTITUCIONAIS</a:t>
            </a:r>
            <a:endParaRPr lang="pt-BR" sz="3500" dirty="0">
              <a:latin typeface="+mn-lt"/>
            </a:endParaRPr>
          </a:p>
          <a:p>
            <a:pPr algn="ctr">
              <a:defRPr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01761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56C4604-A858-1A14-74EC-924942AE1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1" y="182684"/>
            <a:ext cx="97536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cs typeface="Arial" panose="020B0604020202020204" pitchFamily="34" charset="0"/>
              </a:rPr>
              <a:t>Aplicações de recursos próprios em educação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8D23E362-F908-185D-BB77-5E8AB31FD2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404057"/>
              </p:ext>
            </p:extLst>
          </p:nvPr>
        </p:nvGraphicFramePr>
        <p:xfrm>
          <a:off x="1018309" y="2057812"/>
          <a:ext cx="10155382" cy="3172556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7033779">
                  <a:extLst>
                    <a:ext uri="{9D8B030D-6E8A-4147-A177-3AD203B41FA5}">
                      <a16:colId xmlns:a16="http://schemas.microsoft.com/office/drawing/2014/main" val="709257934"/>
                    </a:ext>
                  </a:extLst>
                </a:gridCol>
                <a:gridCol w="3121603">
                  <a:extLst>
                    <a:ext uri="{9D8B030D-6E8A-4147-A177-3AD203B41FA5}">
                      <a16:colId xmlns:a16="http://schemas.microsoft.com/office/drawing/2014/main" val="1100195717"/>
                    </a:ext>
                  </a:extLst>
                </a:gridCol>
              </a:tblGrid>
              <a:tr h="998669">
                <a:tc>
                  <a:txBody>
                    <a:bodyPr/>
                    <a:lstStyle/>
                    <a:p>
                      <a:pPr marL="82550" indent="0" algn="l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da receita líquida de impostos e transferências constitucionais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56.735.074,78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934885"/>
                  </a:ext>
                </a:extLst>
              </a:tr>
              <a:tr h="721009">
                <a:tc>
                  <a:txBody>
                    <a:bodyPr/>
                    <a:lstStyle/>
                    <a:p>
                      <a:pPr marL="0" indent="0" algn="l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 da receita</a:t>
                      </a:r>
                    </a:p>
                  </a:txBody>
                  <a:tcPr marL="91454" marR="91454" marT="45689" marB="45689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14.183.768,70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975026"/>
                  </a:ext>
                </a:extLst>
              </a:tr>
              <a:tr h="726439">
                <a:tc>
                  <a:txBody>
                    <a:bodyPr/>
                    <a:lstStyle/>
                    <a:p>
                      <a:pPr marL="82550" indent="0" algn="l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da despesa liquidada com a manutenção e desenv. do ensino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14.846.973,03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07232"/>
                  </a:ext>
                </a:extLst>
              </a:tr>
              <a:tr h="726439">
                <a:tc>
                  <a:txBody>
                    <a:bodyPr/>
                    <a:lstStyle/>
                    <a:p>
                      <a:pPr marL="8255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aplicado na manutenção e desenvolvimento do ensino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26,17%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469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228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1EA94C4-25F4-D5F4-E9B8-200E9B3A4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182684"/>
            <a:ext cx="77057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n-lt"/>
                <a:cs typeface="Arial" panose="020B0604020202020204" pitchFamily="34" charset="0"/>
              </a:rPr>
              <a:t>FUNDEB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655537E6-F6E9-128A-E9D0-239F48052B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290059"/>
              </p:ext>
            </p:extLst>
          </p:nvPr>
        </p:nvGraphicFramePr>
        <p:xfrm>
          <a:off x="437745" y="1300281"/>
          <a:ext cx="11394591" cy="5173673"/>
        </p:xfrm>
        <a:graphic>
          <a:graphicData uri="http://schemas.openxmlformats.org/drawingml/2006/table">
            <a:tbl>
              <a:tblPr/>
              <a:tblGrid>
                <a:gridCol w="3956895">
                  <a:extLst>
                    <a:ext uri="{9D8B030D-6E8A-4147-A177-3AD203B41FA5}">
                      <a16:colId xmlns:a16="http://schemas.microsoft.com/office/drawing/2014/main" val="246558999"/>
                    </a:ext>
                  </a:extLst>
                </a:gridCol>
                <a:gridCol w="1248432">
                  <a:extLst>
                    <a:ext uri="{9D8B030D-6E8A-4147-A177-3AD203B41FA5}">
                      <a16:colId xmlns:a16="http://schemas.microsoft.com/office/drawing/2014/main" val="1610929863"/>
                    </a:ext>
                  </a:extLst>
                </a:gridCol>
                <a:gridCol w="3462353">
                  <a:extLst>
                    <a:ext uri="{9D8B030D-6E8A-4147-A177-3AD203B41FA5}">
                      <a16:colId xmlns:a16="http://schemas.microsoft.com/office/drawing/2014/main" val="3436996993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232782766"/>
                    </a:ext>
                  </a:extLst>
                </a:gridCol>
                <a:gridCol w="26902">
                  <a:extLst>
                    <a:ext uri="{9D8B030D-6E8A-4147-A177-3AD203B41FA5}">
                      <a16:colId xmlns:a16="http://schemas.microsoft.com/office/drawing/2014/main" val="4165312279"/>
                    </a:ext>
                  </a:extLst>
                </a:gridCol>
                <a:gridCol w="921595">
                  <a:extLst>
                    <a:ext uri="{9D8B030D-6E8A-4147-A177-3AD203B41FA5}">
                      <a16:colId xmlns:a16="http://schemas.microsoft.com/office/drawing/2014/main" val="1428459349"/>
                    </a:ext>
                  </a:extLst>
                </a:gridCol>
                <a:gridCol w="1753014">
                  <a:extLst>
                    <a:ext uri="{9D8B030D-6E8A-4147-A177-3AD203B41FA5}">
                      <a16:colId xmlns:a16="http://schemas.microsoft.com/office/drawing/2014/main" val="3106978851"/>
                    </a:ext>
                  </a:extLst>
                </a:gridCol>
              </a:tblGrid>
              <a:tr h="43477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Receitas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pt-BR" sz="1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pt-BR" sz="1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6946911"/>
                  </a:ext>
                </a:extLst>
              </a:tr>
              <a:tr h="33910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TRANSFERÊNCIAS DO FUNDEB</a:t>
                      </a:r>
                    </a:p>
                  </a:txBody>
                  <a:tcPr marL="17145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(+) R$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19.322.422,37</a:t>
                      </a:r>
                    </a:p>
                  </a:txBody>
                  <a:tcPr marL="0" marR="857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8169192"/>
                  </a:ext>
                </a:extLst>
              </a:tr>
              <a:tr h="33910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COMPLEMENTAÇÃO DO FUNDEB</a:t>
                      </a:r>
                    </a:p>
                  </a:txBody>
                  <a:tcPr marL="17145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(+) R$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14.741.325,72</a:t>
                      </a:r>
                    </a:p>
                  </a:txBody>
                  <a:tcPr marL="0" marR="857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7287783"/>
                  </a:ext>
                </a:extLst>
              </a:tr>
              <a:tr h="43477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RENDIMENTOS DE APLICAÇÃO FINANCEIRAS</a:t>
                      </a:r>
                    </a:p>
                  </a:txBody>
                  <a:tcPr marL="17145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mpd="sng">
                      <a:noFill/>
                      <a:prstDash val="soli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(+) R$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503.768,15</a:t>
                      </a:r>
                    </a:p>
                  </a:txBody>
                  <a:tcPr marL="0" marR="857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9067594"/>
                  </a:ext>
                </a:extLst>
              </a:tr>
              <a:tr h="33910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Total a aplicar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34.567.516,24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1007386"/>
                  </a:ext>
                </a:extLst>
              </a:tr>
              <a:tr h="434771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Mínimo de 70% - Valorização do Profissionais da Educação Básica</a:t>
                      </a:r>
                    </a:p>
                  </a:txBody>
                  <a:tcPr marL="17145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mpd="sng">
                      <a:noFill/>
                      <a:prstDash val="soli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1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45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24.197.261,37</a:t>
                      </a:r>
                    </a:p>
                  </a:txBody>
                  <a:tcPr marL="0" marR="857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5065726"/>
                  </a:ext>
                </a:extLst>
              </a:tr>
              <a:tr h="434771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Despesas</a:t>
                      </a:r>
                      <a:endParaRPr lang="pt-BR" sz="1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6605106"/>
                  </a:ext>
                </a:extLst>
              </a:tr>
              <a:tr h="434771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Remuneração dos Profissionais da Educação Básica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mpd="sng">
                      <a:noFill/>
                      <a:prstDash val="soli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1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1907161"/>
                  </a:ext>
                </a:extLst>
              </a:tr>
              <a:tr h="434771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Remuneração dos Profissionais da Educação Básica</a:t>
                      </a:r>
                    </a:p>
                  </a:txBody>
                  <a:tcPr marL="17145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(+) R$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19.926.732,58</a:t>
                      </a:r>
                    </a:p>
                  </a:txBody>
                  <a:tcPr marL="0" marR="857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2973699"/>
                  </a:ext>
                </a:extLst>
              </a:tr>
              <a:tr h="434771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Encargos Sociais</a:t>
                      </a:r>
                    </a:p>
                  </a:txBody>
                  <a:tcPr marL="17145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1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(+) R$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4.336.048,38</a:t>
                      </a:r>
                    </a:p>
                  </a:txBody>
                  <a:tcPr marL="0" marR="857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080955"/>
                  </a:ext>
                </a:extLst>
              </a:tr>
              <a:tr h="43477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Sub - Total.............................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70,19%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pt-BR" sz="1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24.262.780,96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823539"/>
                  </a:ext>
                </a:extLst>
              </a:tr>
              <a:tr h="678202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SUPERÁVIT/DÉFICIT DE APLICAÇÃO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1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R$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65.519,59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4793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359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56C4604-A858-1A14-74EC-924942AE1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1" y="182684"/>
            <a:ext cx="97536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n-lt"/>
                <a:cs typeface="Arial" panose="020B0604020202020204" pitchFamily="34" charset="0"/>
              </a:rPr>
              <a:t>Aplicações de recursos próprios em saúde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E99C513F-B562-580E-AFEE-C06776170C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900480"/>
              </p:ext>
            </p:extLst>
          </p:nvPr>
        </p:nvGraphicFramePr>
        <p:xfrm>
          <a:off x="1205345" y="2904119"/>
          <a:ext cx="10155382" cy="2334380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7033779">
                  <a:extLst>
                    <a:ext uri="{9D8B030D-6E8A-4147-A177-3AD203B41FA5}">
                      <a16:colId xmlns:a16="http://schemas.microsoft.com/office/drawing/2014/main" val="709257934"/>
                    </a:ext>
                  </a:extLst>
                </a:gridCol>
                <a:gridCol w="3121603">
                  <a:extLst>
                    <a:ext uri="{9D8B030D-6E8A-4147-A177-3AD203B41FA5}">
                      <a16:colId xmlns:a16="http://schemas.microsoft.com/office/drawing/2014/main" val="1100195717"/>
                    </a:ext>
                  </a:extLst>
                </a:gridCol>
              </a:tblGrid>
              <a:tr h="628790">
                <a:tc>
                  <a:txBody>
                    <a:bodyPr/>
                    <a:lstStyle/>
                    <a:p>
                      <a:pPr marL="82550" indent="0" algn="l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da receita líquida de impostos e transferências constitucionais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56.735.074,78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934885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marL="0" indent="0" algn="l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 da receita</a:t>
                      </a:r>
                    </a:p>
                  </a:txBody>
                  <a:tcPr marL="91454" marR="91454" marT="45689" marB="45689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8.510.261,22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975026"/>
                  </a:ext>
                </a:extLst>
              </a:tr>
              <a:tr h="569950">
                <a:tc>
                  <a:txBody>
                    <a:bodyPr/>
                    <a:lstStyle/>
                    <a:p>
                      <a:pPr marL="82550" indent="0" algn="l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da despesa liquidada com saúde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17.518.048,91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07232"/>
                  </a:ext>
                </a:extLst>
              </a:tr>
              <a:tr h="569950">
                <a:tc>
                  <a:txBody>
                    <a:bodyPr/>
                    <a:lstStyle/>
                    <a:p>
                      <a:pPr marL="8255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aplicado na saúde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30,88%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469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012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1EA94C4-25F4-D5F4-E9B8-200E9B3A4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182684"/>
            <a:ext cx="77057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n-lt"/>
                <a:cs typeface="Arial" panose="020B0604020202020204" pitchFamily="34" charset="0"/>
              </a:rPr>
              <a:t>Gasto com pessoal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F97D9D82-3D98-DCEE-1F95-1EFE0A14BD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658975"/>
              </p:ext>
            </p:extLst>
          </p:nvPr>
        </p:nvGraphicFramePr>
        <p:xfrm>
          <a:off x="1737533" y="1527061"/>
          <a:ext cx="8716933" cy="5067232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6037486">
                  <a:extLst>
                    <a:ext uri="{9D8B030D-6E8A-4147-A177-3AD203B41FA5}">
                      <a16:colId xmlns:a16="http://schemas.microsoft.com/office/drawing/2014/main" val="709257934"/>
                    </a:ext>
                  </a:extLst>
                </a:gridCol>
                <a:gridCol w="2679447">
                  <a:extLst>
                    <a:ext uri="{9D8B030D-6E8A-4147-A177-3AD203B41FA5}">
                      <a16:colId xmlns:a16="http://schemas.microsoft.com/office/drawing/2014/main" val="1100195717"/>
                    </a:ext>
                  </a:extLst>
                </a:gridCol>
              </a:tblGrid>
              <a:tr h="1097060">
                <a:tc>
                  <a:txBody>
                    <a:bodyPr/>
                    <a:lstStyle/>
                    <a:p>
                      <a:pPr marL="82550" indent="0" algn="l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Tabela da despesa líquida com pessoal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150.420.112,00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934885"/>
                  </a:ext>
                </a:extLst>
              </a:tr>
              <a:tr h="986969">
                <a:tc>
                  <a:txBody>
                    <a:bodyPr/>
                    <a:lstStyle/>
                    <a:p>
                      <a:pPr marL="0" indent="0" algn="l"/>
                      <a:r>
                        <a:rPr lang="pt-BR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 Corrente Líquida</a:t>
                      </a:r>
                    </a:p>
                  </a:txBody>
                  <a:tcPr marL="91454" marR="91454" marT="45689" marB="4568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296.963.298,53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4975026"/>
                  </a:ext>
                </a:extLst>
              </a:tr>
              <a:tr h="994401">
                <a:tc>
                  <a:txBody>
                    <a:bodyPr/>
                    <a:lstStyle/>
                    <a:p>
                      <a:pPr marL="82550" indent="0" algn="l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Emendas parlamentares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6.292.023,00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07232"/>
                  </a:ext>
                </a:extLst>
              </a:tr>
              <a:tr h="994401">
                <a:tc>
                  <a:txBody>
                    <a:bodyPr/>
                    <a:lstStyle/>
                    <a:p>
                      <a:pPr marL="8255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RCL ajustada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289.192.203,53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9469750"/>
                  </a:ext>
                </a:extLst>
              </a:tr>
              <a:tr h="994401">
                <a:tc>
                  <a:txBody>
                    <a:bodyPr/>
                    <a:lstStyle/>
                    <a:p>
                      <a:pPr marL="8255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da despesa líquida com pessoal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52,01%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30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572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1EA94C4-25F4-D5F4-E9B8-200E9B3A4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182684"/>
            <a:ext cx="77057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n-lt"/>
                <a:cs typeface="Arial" panose="020B0604020202020204" pitchFamily="34" charset="0"/>
              </a:rPr>
              <a:t>Resultado primário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EA79DE51-F055-CD52-7A2F-66E922BC09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7187855"/>
              </p:ext>
            </p:extLst>
          </p:nvPr>
        </p:nvGraphicFramePr>
        <p:xfrm>
          <a:off x="867507" y="1240042"/>
          <a:ext cx="10539045" cy="5406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932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Chart bld="categoryEl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3">
            <a:extLst>
              <a:ext uri="{FF2B5EF4-FFF2-40B4-BE49-F238E27FC236}">
                <a16:creationId xmlns:a16="http://schemas.microsoft.com/office/drawing/2014/main" id="{7D107A8C-8763-748B-B99C-96C4FD7BE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182684"/>
            <a:ext cx="77057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n-lt"/>
                <a:cs typeface="Arial" panose="020B0604020202020204" pitchFamily="34" charset="0"/>
              </a:rPr>
              <a:t>Fundamentação Legal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941D37D-BA9D-D54A-738C-30030F752604}"/>
              </a:ext>
            </a:extLst>
          </p:cNvPr>
          <p:cNvSpPr txBox="1"/>
          <p:nvPr/>
        </p:nvSpPr>
        <p:spPr>
          <a:xfrm>
            <a:off x="140677" y="2349700"/>
            <a:ext cx="1193409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+mn-lt"/>
              </a:rPr>
              <a:t>Art. 9º, § 4º da Lei Complementar nº 101, de 04 de maio de 2000 – LRF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latin typeface="+mn-lt"/>
            </a:endParaRPr>
          </a:p>
          <a:p>
            <a:pPr algn="ctr">
              <a:defRPr/>
            </a:pPr>
            <a:r>
              <a:rPr lang="pt-BR" sz="2400" dirty="0">
                <a:latin typeface="+mn-lt"/>
              </a:rPr>
              <a:t>O Poder Executivo demonstrará e avaliará o cumprimento das Metas Fiscais de cada quadrimestre em Audiência Pública na Comissão referida no § 1º do Art. 166 da Constituição Federal ou Equivalente nas Casas Legislativas Estaduais e Municipais.</a:t>
            </a:r>
          </a:p>
          <a:p>
            <a:pPr algn="ctr">
              <a:defRPr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46286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1EA94C4-25F4-D5F4-E9B8-200E9B3A4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182684"/>
            <a:ext cx="77057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n-lt"/>
                <a:cs typeface="Arial" panose="020B0604020202020204" pitchFamily="34" charset="0"/>
              </a:rPr>
              <a:t>Resultado nominal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C3990EEA-AF9C-D39E-CF3E-176B1785B6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573974"/>
              </p:ext>
            </p:extLst>
          </p:nvPr>
        </p:nvGraphicFramePr>
        <p:xfrm>
          <a:off x="1559165" y="1629499"/>
          <a:ext cx="9050219" cy="4513591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4777268">
                  <a:extLst>
                    <a:ext uri="{9D8B030D-6E8A-4147-A177-3AD203B41FA5}">
                      <a16:colId xmlns:a16="http://schemas.microsoft.com/office/drawing/2014/main" val="709257934"/>
                    </a:ext>
                  </a:extLst>
                </a:gridCol>
                <a:gridCol w="2152792">
                  <a:extLst>
                    <a:ext uri="{9D8B030D-6E8A-4147-A177-3AD203B41FA5}">
                      <a16:colId xmlns:a16="http://schemas.microsoft.com/office/drawing/2014/main" val="3869166030"/>
                    </a:ext>
                  </a:extLst>
                </a:gridCol>
                <a:gridCol w="2120159">
                  <a:extLst>
                    <a:ext uri="{9D8B030D-6E8A-4147-A177-3AD203B41FA5}">
                      <a16:colId xmlns:a16="http://schemas.microsoft.com/office/drawing/2014/main" val="1100195717"/>
                    </a:ext>
                  </a:extLst>
                </a:gridCol>
              </a:tblGrid>
              <a:tr h="668224">
                <a:tc>
                  <a:txBody>
                    <a:bodyPr/>
                    <a:lstStyle/>
                    <a:p>
                      <a:pPr algn="l" fontAlgn="ctr"/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 31/12/2022 </a:t>
                      </a:r>
                    </a:p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(A)</a:t>
                      </a:r>
                    </a:p>
                  </a:txBody>
                  <a:tcPr marL="91454" marR="91454" marT="45689" marB="4568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 30/04/2023</a:t>
                      </a:r>
                    </a:p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(B)</a:t>
                      </a:r>
                    </a:p>
                  </a:txBody>
                  <a:tcPr marL="91454" marR="91454" marT="45689" marB="4568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934885"/>
                  </a:ext>
                </a:extLst>
              </a:tr>
              <a:tr h="500895">
                <a:tc>
                  <a:txBody>
                    <a:bodyPr/>
                    <a:lstStyle/>
                    <a:p>
                      <a:pPr marL="0" indent="0" algn="l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DÍVIDA CONSOLIDADA</a:t>
                      </a:r>
                    </a:p>
                  </a:txBody>
                  <a:tcPr marL="91454" marR="91454" marT="45689" marB="45689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1700213" algn="dec"/>
                          <a:tab pos="3224213" algn="dec"/>
                        </a:tabLs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75.908.340,40</a:t>
                      </a:r>
                    </a:p>
                  </a:txBody>
                  <a:tcPr marL="91454" marR="91454" marT="45689" marB="45689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1700213" algn="dec"/>
                          <a:tab pos="3224213" algn="dec"/>
                        </a:tabLs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72.472.749,80</a:t>
                      </a:r>
                    </a:p>
                  </a:txBody>
                  <a:tcPr marL="91454" marR="91454" marT="45689" marB="45689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975026"/>
                  </a:ext>
                </a:extLst>
              </a:tr>
              <a:tr h="418059">
                <a:tc>
                  <a:txBody>
                    <a:bodyPr/>
                    <a:lstStyle/>
                    <a:p>
                      <a:pPr marL="93663" indent="0" algn="l" font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DEDUÇÕES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dec"/>
                          <a:tab pos="3224213" algn="dec"/>
                        </a:tabLst>
                        <a:defRPr/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42.612.247,30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dec"/>
                          <a:tab pos="3224213" algn="dec"/>
                        </a:tabLst>
                        <a:defRPr/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43.983.652,69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07232"/>
                  </a:ext>
                </a:extLst>
              </a:tr>
              <a:tr h="418059">
                <a:tc>
                  <a:txBody>
                    <a:bodyPr/>
                    <a:lstStyle/>
                    <a:p>
                      <a:pPr marL="36353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Disponibilidade</a:t>
                      </a:r>
                      <a:r>
                        <a:rPr lang="pt-BR" sz="16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caixa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dec"/>
                          <a:tab pos="3224213" algn="dec"/>
                        </a:tabLst>
                        <a:defRPr/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42.571.905,15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dec"/>
                          <a:tab pos="3224213" algn="dec"/>
                        </a:tabLst>
                        <a:defRPr/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43.943.310,54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469750"/>
                  </a:ext>
                </a:extLst>
              </a:tr>
              <a:tr h="418059">
                <a:tc>
                  <a:txBody>
                    <a:bodyPr/>
                    <a:lstStyle/>
                    <a:p>
                      <a:pPr marL="620713" indent="0" algn="l" fontAlgn="ctr"/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Disponibilidade</a:t>
                      </a:r>
                      <a:r>
                        <a:rPr lang="pt-BR" sz="16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bruta de caixa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dec"/>
                          <a:tab pos="3224213" algn="dec"/>
                        </a:tabLst>
                        <a:defRPr/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52.743.713,19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dec"/>
                          <a:tab pos="3224213" algn="dec"/>
                        </a:tabLst>
                        <a:defRPr/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47.374.679,11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9375968"/>
                  </a:ext>
                </a:extLst>
              </a:tr>
              <a:tr h="418059">
                <a:tc>
                  <a:txBody>
                    <a:bodyPr/>
                    <a:lstStyle/>
                    <a:p>
                      <a:pPr marL="620713" indent="0" algn="l" fontAlgn="ctr"/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(-) Restos</a:t>
                      </a:r>
                      <a:r>
                        <a:rPr lang="pt-BR" sz="16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pagar processados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dec"/>
                          <a:tab pos="3224213" algn="dec"/>
                        </a:tabLst>
                        <a:defRPr/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9.823.821,90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dec"/>
                          <a:tab pos="3224213" algn="dec"/>
                        </a:tabLst>
                        <a:defRPr/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2.003.073,95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623320"/>
                  </a:ext>
                </a:extLst>
              </a:tr>
              <a:tr h="418059">
                <a:tc>
                  <a:txBody>
                    <a:bodyPr/>
                    <a:lstStyle/>
                    <a:p>
                      <a:pPr marL="620713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(-) Depós. Restituíveis e Valo. Vinc.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dec"/>
                          <a:tab pos="3224213" algn="dec"/>
                        </a:tabLst>
                        <a:defRPr/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347.986,14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dec"/>
                          <a:tab pos="3224213" algn="dec"/>
                        </a:tabLst>
                        <a:defRPr/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1.428.294,62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955815"/>
                  </a:ext>
                </a:extLst>
              </a:tr>
              <a:tr h="418059">
                <a:tc>
                  <a:txBody>
                    <a:bodyPr/>
                    <a:lstStyle/>
                    <a:p>
                      <a:pPr marL="363538" indent="0" algn="l" fontAlgn="ctr"/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Demais haveres financeiros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tabLst>
                          <a:tab pos="1700213" algn="dec"/>
                          <a:tab pos="3224213" algn="dec"/>
                        </a:tabLst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40.342,15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tabLst>
                          <a:tab pos="1700213" algn="dec"/>
                          <a:tab pos="3224213" algn="dec"/>
                        </a:tabLst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40.342,15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671913"/>
                  </a:ext>
                </a:extLst>
              </a:tr>
              <a:tr h="41805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DÍVIDA</a:t>
                      </a: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CONS. LÍQUIDA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tabLst>
                          <a:tab pos="1700213" algn="dec"/>
                          <a:tab pos="3224213" algn="dec"/>
                        </a:tabLst>
                      </a:pPr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33.296.093,10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tabLst>
                          <a:tab pos="1700213" algn="dec"/>
                          <a:tab pos="3224213" algn="dec"/>
                        </a:tabLst>
                      </a:pPr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28.489.097,11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0706899"/>
                  </a:ext>
                </a:extLst>
              </a:tr>
              <a:tr h="4180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 NOMINAL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tabLst>
                          <a:tab pos="1617663" algn="dec"/>
                          <a:tab pos="3224213" algn="dec"/>
                        </a:tabLst>
                      </a:pPr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4.806.995,99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>
                        <a:tabLst>
                          <a:tab pos="1617663" algn="dec"/>
                          <a:tab pos="3224213" algn="dec"/>
                        </a:tabLst>
                      </a:pP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968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446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F3528BE1-5A2D-F131-03AC-82B8B0AC8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52" y="3893956"/>
            <a:ext cx="77057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rPr>
              <a:t>Obrigado!</a:t>
            </a:r>
            <a:endParaRPr lang="pt-BR" sz="2000" b="1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A19B0D59-5D19-C64A-7766-6AEFB711CFC4}"/>
              </a:ext>
            </a:extLst>
          </p:cNvPr>
          <p:cNvGrpSpPr/>
          <p:nvPr/>
        </p:nvGrpSpPr>
        <p:grpSpPr>
          <a:xfrm>
            <a:off x="5613265" y="2020461"/>
            <a:ext cx="1613098" cy="1248397"/>
            <a:chOff x="3711098" y="2756416"/>
            <a:chExt cx="1613098" cy="1248397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ECA50CF0-FB90-36CE-315F-72540AABF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1098" y="2756416"/>
              <a:ext cx="1613098" cy="1248397"/>
            </a:xfrm>
            <a:prstGeom prst="rect">
              <a:avLst/>
            </a:prstGeom>
          </p:spPr>
        </p:pic>
        <p:cxnSp>
          <p:nvCxnSpPr>
            <p:cNvPr id="5" name="Conector reto 4">
              <a:extLst>
                <a:ext uri="{FF2B5EF4-FFF2-40B4-BE49-F238E27FC236}">
                  <a16:creationId xmlns:a16="http://schemas.microsoft.com/office/drawing/2014/main" id="{D81AF0DA-84CD-06A6-85DC-633A7C0E4BE1}"/>
                </a:ext>
              </a:extLst>
            </p:cNvPr>
            <p:cNvCxnSpPr>
              <a:cxnSpLocks/>
            </p:cNvCxnSpPr>
            <p:nvPr/>
          </p:nvCxnSpPr>
          <p:spPr>
            <a:xfrm>
              <a:off x="4794738" y="338061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4163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941D37D-BA9D-D54A-738C-30030F752604}"/>
              </a:ext>
            </a:extLst>
          </p:cNvPr>
          <p:cNvSpPr txBox="1"/>
          <p:nvPr/>
        </p:nvSpPr>
        <p:spPr>
          <a:xfrm>
            <a:off x="128954" y="2928863"/>
            <a:ext cx="11934092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500" b="1" dirty="0"/>
              <a:t>DETALHAMENTO DAS RECEITAS</a:t>
            </a:r>
            <a:endParaRPr lang="pt-BR" sz="3500" dirty="0">
              <a:latin typeface="+mn-lt"/>
            </a:endParaRPr>
          </a:p>
          <a:p>
            <a:pPr algn="ctr">
              <a:defRPr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02134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C0C134E-5C78-058E-1D14-ED7920A01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182684"/>
            <a:ext cx="77057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n-lt"/>
                <a:cs typeface="Arial" panose="020B0604020202020204" pitchFamily="34" charset="0"/>
              </a:rPr>
              <a:t>Detalhamento da Receita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8A6F54BC-94CD-6CB2-3884-E894FB78C7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841044"/>
              </p:ext>
            </p:extLst>
          </p:nvPr>
        </p:nvGraphicFramePr>
        <p:xfrm>
          <a:off x="328247" y="1219199"/>
          <a:ext cx="11629292" cy="5456114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3485379">
                  <a:extLst>
                    <a:ext uri="{9D8B030D-6E8A-4147-A177-3AD203B41FA5}">
                      <a16:colId xmlns:a16="http://schemas.microsoft.com/office/drawing/2014/main" val="1221591175"/>
                    </a:ext>
                  </a:extLst>
                </a:gridCol>
                <a:gridCol w="1635598">
                  <a:extLst>
                    <a:ext uri="{9D8B030D-6E8A-4147-A177-3AD203B41FA5}">
                      <a16:colId xmlns:a16="http://schemas.microsoft.com/office/drawing/2014/main" val="531547892"/>
                    </a:ext>
                  </a:extLst>
                </a:gridCol>
                <a:gridCol w="1635598">
                  <a:extLst>
                    <a:ext uri="{9D8B030D-6E8A-4147-A177-3AD203B41FA5}">
                      <a16:colId xmlns:a16="http://schemas.microsoft.com/office/drawing/2014/main" val="804645175"/>
                    </a:ext>
                  </a:extLst>
                </a:gridCol>
                <a:gridCol w="1655069">
                  <a:extLst>
                    <a:ext uri="{9D8B030D-6E8A-4147-A177-3AD203B41FA5}">
                      <a16:colId xmlns:a16="http://schemas.microsoft.com/office/drawing/2014/main" val="2549759753"/>
                    </a:ext>
                  </a:extLst>
                </a:gridCol>
                <a:gridCol w="1655069">
                  <a:extLst>
                    <a:ext uri="{9D8B030D-6E8A-4147-A177-3AD203B41FA5}">
                      <a16:colId xmlns:a16="http://schemas.microsoft.com/office/drawing/2014/main" val="4265479897"/>
                    </a:ext>
                  </a:extLst>
                </a:gridCol>
                <a:gridCol w="1562579">
                  <a:extLst>
                    <a:ext uri="{9D8B030D-6E8A-4147-A177-3AD203B41FA5}">
                      <a16:colId xmlns:a16="http://schemas.microsoft.com/office/drawing/2014/main" val="3198047532"/>
                    </a:ext>
                  </a:extLst>
                </a:gridCol>
              </a:tblGrid>
              <a:tr h="7089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RECEITAS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 ANUAL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(a)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REALIZADA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(b)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 REALIZADA  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c= (b / a)*100 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REALIZADA ANO ANTERIOR 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(d)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VARIAÇÃO  %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= (b/d) *100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60630489"/>
                  </a:ext>
                </a:extLst>
              </a:tr>
              <a:tr h="4670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RECEITAS CORRENTES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326.196.660,00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110.324.979,35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33,82%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94.721.222,72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16,47%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649352"/>
                  </a:ext>
                </a:extLst>
              </a:tr>
              <a:tr h="4670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Receitas Tributárias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31.400.000,00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15.732.680,82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50,10%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8.648.041,12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81,92%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05391083"/>
                  </a:ext>
                </a:extLst>
              </a:tr>
              <a:tr h="4670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IPTU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145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1.800.000,00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289.070,51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16,06%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89.420,50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223,27%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907947"/>
                  </a:ext>
                </a:extLst>
              </a:tr>
              <a:tr h="4670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IRRF</a:t>
                      </a:r>
                      <a:endParaRPr lang="pt-BR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145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10.550.000,00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5.186.625,97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49,16%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2.252.202,08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130,29%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62701390"/>
                  </a:ext>
                </a:extLst>
              </a:tr>
              <a:tr h="4670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</a:t>
                      </a:r>
                      <a:endParaRPr lang="pt-BR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145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12.000.000,00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6.755.282,07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56,29%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3.496.338,90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93,21%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071525"/>
                  </a:ext>
                </a:extLst>
              </a:tr>
              <a:tr h="4670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ITBI</a:t>
                      </a:r>
                      <a:endParaRPr lang="pt-BR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145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1.713.000,00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756.594,16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44,17%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569.771,11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32,79%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88259897"/>
                  </a:ext>
                </a:extLst>
              </a:tr>
              <a:tr h="4670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Multas e Juros de Mora dos Tributos</a:t>
                      </a:r>
                      <a:endParaRPr lang="pt-BR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145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579.000,00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429.458,01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74,17%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212.734,46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101,88%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900131"/>
                  </a:ext>
                </a:extLst>
              </a:tr>
              <a:tr h="543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Rec. Da Dívida Ativa Tributária - IPTU</a:t>
                      </a:r>
                      <a:endParaRPr lang="pt-BR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145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1.300.000,00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502.617,65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38,66%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663.389,11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-24,23%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23064517"/>
                  </a:ext>
                </a:extLst>
              </a:tr>
              <a:tr h="4670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Rec. Da Dívida Ativa Tributária - ISS</a:t>
                      </a:r>
                      <a:endParaRPr lang="pt-BR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145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250.000,00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604.267,48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241,71%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39.607,35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1425,64%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105333"/>
                  </a:ext>
                </a:extLst>
              </a:tr>
              <a:tr h="4670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Outras</a:t>
                      </a:r>
                      <a:endParaRPr lang="pt-BR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145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3.208.000,00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1.208.764,97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37,68%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1.324.577,61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-8,74%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5234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228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C0C134E-5C78-058E-1D14-ED7920A01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182684"/>
            <a:ext cx="77057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n-lt"/>
                <a:cs typeface="Arial" panose="020B0604020202020204" pitchFamily="34" charset="0"/>
              </a:rPr>
              <a:t>Detalhamento da Receita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8A6F54BC-94CD-6CB2-3884-E894FB78C7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665279"/>
              </p:ext>
            </p:extLst>
          </p:nvPr>
        </p:nvGraphicFramePr>
        <p:xfrm>
          <a:off x="281354" y="1267301"/>
          <a:ext cx="11629292" cy="5432019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3485379">
                  <a:extLst>
                    <a:ext uri="{9D8B030D-6E8A-4147-A177-3AD203B41FA5}">
                      <a16:colId xmlns:a16="http://schemas.microsoft.com/office/drawing/2014/main" val="1221591175"/>
                    </a:ext>
                  </a:extLst>
                </a:gridCol>
                <a:gridCol w="1635598">
                  <a:extLst>
                    <a:ext uri="{9D8B030D-6E8A-4147-A177-3AD203B41FA5}">
                      <a16:colId xmlns:a16="http://schemas.microsoft.com/office/drawing/2014/main" val="531547892"/>
                    </a:ext>
                  </a:extLst>
                </a:gridCol>
                <a:gridCol w="1635598">
                  <a:extLst>
                    <a:ext uri="{9D8B030D-6E8A-4147-A177-3AD203B41FA5}">
                      <a16:colId xmlns:a16="http://schemas.microsoft.com/office/drawing/2014/main" val="804645175"/>
                    </a:ext>
                  </a:extLst>
                </a:gridCol>
                <a:gridCol w="1655069">
                  <a:extLst>
                    <a:ext uri="{9D8B030D-6E8A-4147-A177-3AD203B41FA5}">
                      <a16:colId xmlns:a16="http://schemas.microsoft.com/office/drawing/2014/main" val="2549759753"/>
                    </a:ext>
                  </a:extLst>
                </a:gridCol>
                <a:gridCol w="1655069">
                  <a:extLst>
                    <a:ext uri="{9D8B030D-6E8A-4147-A177-3AD203B41FA5}">
                      <a16:colId xmlns:a16="http://schemas.microsoft.com/office/drawing/2014/main" val="4265479897"/>
                    </a:ext>
                  </a:extLst>
                </a:gridCol>
                <a:gridCol w="1562579">
                  <a:extLst>
                    <a:ext uri="{9D8B030D-6E8A-4147-A177-3AD203B41FA5}">
                      <a16:colId xmlns:a16="http://schemas.microsoft.com/office/drawing/2014/main" val="3198047532"/>
                    </a:ext>
                  </a:extLst>
                </a:gridCol>
              </a:tblGrid>
              <a:tr h="47891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RECEITAS</a:t>
                      </a:r>
                      <a:endParaRPr lang="pt-BR" sz="11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 ANUAL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(a)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REALIZADA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(b)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 REALIZADA  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c= (b / a)*100 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REALIZADA ANO ANTERIOR 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(d)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VARIAÇÃO  %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= (b/d) *100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60630489"/>
                  </a:ext>
                </a:extLst>
              </a:tr>
              <a:tr h="70415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Receitas de Contribuições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18.112.000,00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5.849.222,94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32,29%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4.112.141,73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42,24%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918260"/>
                  </a:ext>
                </a:extLst>
              </a:tr>
              <a:tr h="70415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Contr. Prev. Servidor Ativo</a:t>
                      </a:r>
                    </a:p>
                  </a:txBody>
                  <a:tcPr marL="17145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13.076.000,00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4.314.954,81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33,00%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2.517.032,55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71,43%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7229228"/>
                  </a:ext>
                </a:extLst>
              </a:tr>
              <a:tr h="70415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Inativo</a:t>
                      </a:r>
                    </a:p>
                  </a:txBody>
                  <a:tcPr marL="17145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36.000,00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34.246,37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95,13%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7.948,89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330,83%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409847"/>
                  </a:ext>
                </a:extLst>
              </a:tr>
              <a:tr h="70415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Pensionista</a:t>
                      </a:r>
                    </a:p>
                  </a:txBody>
                  <a:tcPr marL="17145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-  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-  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-  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76250"/>
                  </a:ext>
                </a:extLst>
              </a:tr>
              <a:tr h="70415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Contr. Iluminação Pública - CIP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145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5.000.000,00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1.500.021,76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30,00%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1.587.160,29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-5,49%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361307"/>
                  </a:ext>
                </a:extLst>
              </a:tr>
              <a:tr h="70415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 Patrimonial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15.545.860,00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8.693.339,05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55,92%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5.970.860,11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45,60%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342825"/>
                  </a:ext>
                </a:extLst>
              </a:tr>
              <a:tr h="70415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Receitas de Serviços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116.000,00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5.681,16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4,90%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-  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281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887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C0C134E-5C78-058E-1D14-ED7920A01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182684"/>
            <a:ext cx="77057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n-lt"/>
                <a:cs typeface="Arial" panose="020B0604020202020204" pitchFamily="34" charset="0"/>
              </a:rPr>
              <a:t>Detalhamento da Receita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8A6F54BC-94CD-6CB2-3884-E894FB78C7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519439"/>
              </p:ext>
            </p:extLst>
          </p:nvPr>
        </p:nvGraphicFramePr>
        <p:xfrm>
          <a:off x="382035" y="1219198"/>
          <a:ext cx="11629292" cy="5553795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3485379">
                  <a:extLst>
                    <a:ext uri="{9D8B030D-6E8A-4147-A177-3AD203B41FA5}">
                      <a16:colId xmlns:a16="http://schemas.microsoft.com/office/drawing/2014/main" val="1221591175"/>
                    </a:ext>
                  </a:extLst>
                </a:gridCol>
                <a:gridCol w="1635598">
                  <a:extLst>
                    <a:ext uri="{9D8B030D-6E8A-4147-A177-3AD203B41FA5}">
                      <a16:colId xmlns:a16="http://schemas.microsoft.com/office/drawing/2014/main" val="531547892"/>
                    </a:ext>
                  </a:extLst>
                </a:gridCol>
                <a:gridCol w="1635598">
                  <a:extLst>
                    <a:ext uri="{9D8B030D-6E8A-4147-A177-3AD203B41FA5}">
                      <a16:colId xmlns:a16="http://schemas.microsoft.com/office/drawing/2014/main" val="804645175"/>
                    </a:ext>
                  </a:extLst>
                </a:gridCol>
                <a:gridCol w="1655069">
                  <a:extLst>
                    <a:ext uri="{9D8B030D-6E8A-4147-A177-3AD203B41FA5}">
                      <a16:colId xmlns:a16="http://schemas.microsoft.com/office/drawing/2014/main" val="2549759753"/>
                    </a:ext>
                  </a:extLst>
                </a:gridCol>
                <a:gridCol w="1655069">
                  <a:extLst>
                    <a:ext uri="{9D8B030D-6E8A-4147-A177-3AD203B41FA5}">
                      <a16:colId xmlns:a16="http://schemas.microsoft.com/office/drawing/2014/main" val="4265479897"/>
                    </a:ext>
                  </a:extLst>
                </a:gridCol>
                <a:gridCol w="1562579">
                  <a:extLst>
                    <a:ext uri="{9D8B030D-6E8A-4147-A177-3AD203B41FA5}">
                      <a16:colId xmlns:a16="http://schemas.microsoft.com/office/drawing/2014/main" val="3198047532"/>
                    </a:ext>
                  </a:extLst>
                </a:gridCol>
              </a:tblGrid>
              <a:tr h="3619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RECEITAS</a:t>
                      </a:r>
                      <a:endParaRPr lang="pt-BR" sz="11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 ANUAL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(a)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REALIZADA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(b)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 REALIZADA  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c= (b / a)*100 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REALIZADA ANO ANTERIOR 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(d)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VARIAÇÃO  %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= (b/d) *100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60630489"/>
                  </a:ext>
                </a:extLst>
              </a:tr>
              <a:tr h="3510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Transferências Correntes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281.982.800,00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88.952.949,14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31,55%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82.734.965,91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7,52%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649352"/>
                  </a:ext>
                </a:extLst>
              </a:tr>
              <a:tr h="3510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FPM</a:t>
                      </a:r>
                    </a:p>
                  </a:txBody>
                  <a:tcPr marL="17145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71.500.000,00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21.660.153,32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30,29%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19.887.517,22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8,91%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932893"/>
                  </a:ext>
                </a:extLst>
              </a:tr>
              <a:tr h="3510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</a:t>
                      </a:r>
                    </a:p>
                  </a:txBody>
                  <a:tcPr marL="17145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33.216.000,00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7.236.144,41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21,79%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7.436.067,20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-2,69%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247191"/>
                  </a:ext>
                </a:extLst>
              </a:tr>
              <a:tr h="3510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FNAS</a:t>
                      </a:r>
                    </a:p>
                  </a:txBody>
                  <a:tcPr marL="17145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1.661.700,00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384.162,73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23,12%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656.834,23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-41,51%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4890698"/>
                  </a:ext>
                </a:extLst>
              </a:tr>
              <a:tr h="3510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FNDE</a:t>
                      </a:r>
                    </a:p>
                  </a:txBody>
                  <a:tcPr marL="17145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4.281.000,00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1.546.645,63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36,13%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1.120.809,06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37,99%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07623"/>
                  </a:ext>
                </a:extLst>
              </a:tr>
              <a:tr h="3510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ICMS</a:t>
                      </a:r>
                    </a:p>
                  </a:txBody>
                  <a:tcPr marL="17145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53.000.000,00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16.826.738,77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31,75%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16.849.737,73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-0,14%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4984592"/>
                  </a:ext>
                </a:extLst>
              </a:tr>
              <a:tr h="3510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IPVA</a:t>
                      </a:r>
                    </a:p>
                  </a:txBody>
                  <a:tcPr marL="17145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4.300.000,00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3.623.674,65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84,27%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2.703.377,76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34,04%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391083"/>
                  </a:ext>
                </a:extLst>
              </a:tr>
              <a:tr h="3510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IPI</a:t>
                      </a:r>
                    </a:p>
                  </a:txBody>
                  <a:tcPr marL="17145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230.000,00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55.342,01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24,06%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49.160,25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12,57%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5907947"/>
                  </a:ext>
                </a:extLst>
              </a:tr>
              <a:tr h="3510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FUNDEB</a:t>
                      </a:r>
                    </a:p>
                  </a:txBody>
                  <a:tcPr marL="17145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98.200.000,00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34.641.206,71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35,28%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30.972.684,59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11,84%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701390"/>
                  </a:ext>
                </a:extLst>
              </a:tr>
              <a:tr h="3510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Transf. De Convênios - Estados</a:t>
                      </a:r>
                    </a:p>
                  </a:txBody>
                  <a:tcPr marL="17145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3.069.100,00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304.000,00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9,91%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245.160,00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24,00%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1071525"/>
                  </a:ext>
                </a:extLst>
              </a:tr>
              <a:tr h="3510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Transf. De Convênios - União</a:t>
                      </a:r>
                    </a:p>
                  </a:txBody>
                  <a:tcPr marL="17145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150.000,00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-  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-  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259897"/>
                  </a:ext>
                </a:extLst>
              </a:tr>
              <a:tr h="3510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Outras</a:t>
                      </a:r>
                    </a:p>
                  </a:txBody>
                  <a:tcPr marL="17145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12.375.000,00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2.674.880,91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21,62%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2.813.617,87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-4,93%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3900131"/>
                  </a:ext>
                </a:extLst>
              </a:tr>
              <a:tr h="17550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Dedução FUNDEB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-24.713.000,00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-8.443.841,40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34,17%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-7.889.780,23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7,02%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151511"/>
                  </a:ext>
                </a:extLst>
              </a:tr>
              <a:tr h="17550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Outras Deduções de Receitas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-1.713.794,54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-59.806,53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2765,56%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922435"/>
                  </a:ext>
                </a:extLst>
              </a:tr>
              <a:tr h="3510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Outras Receitas Correntes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3.753.000,00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1.248.742,18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33,27%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1.204.800,61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3,65%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225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659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C0C134E-5C78-058E-1D14-ED7920A01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182684"/>
            <a:ext cx="77057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n-lt"/>
                <a:cs typeface="Arial" panose="020B0604020202020204" pitchFamily="34" charset="0"/>
              </a:rPr>
              <a:t>Detalhamento da Receita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8A6F54BC-94CD-6CB2-3884-E894FB78C7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057716"/>
              </p:ext>
            </p:extLst>
          </p:nvPr>
        </p:nvGraphicFramePr>
        <p:xfrm>
          <a:off x="328247" y="1676397"/>
          <a:ext cx="11629292" cy="4788836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3485379">
                  <a:extLst>
                    <a:ext uri="{9D8B030D-6E8A-4147-A177-3AD203B41FA5}">
                      <a16:colId xmlns:a16="http://schemas.microsoft.com/office/drawing/2014/main" val="1221591175"/>
                    </a:ext>
                  </a:extLst>
                </a:gridCol>
                <a:gridCol w="1635598">
                  <a:extLst>
                    <a:ext uri="{9D8B030D-6E8A-4147-A177-3AD203B41FA5}">
                      <a16:colId xmlns:a16="http://schemas.microsoft.com/office/drawing/2014/main" val="531547892"/>
                    </a:ext>
                  </a:extLst>
                </a:gridCol>
                <a:gridCol w="1635598">
                  <a:extLst>
                    <a:ext uri="{9D8B030D-6E8A-4147-A177-3AD203B41FA5}">
                      <a16:colId xmlns:a16="http://schemas.microsoft.com/office/drawing/2014/main" val="804645175"/>
                    </a:ext>
                  </a:extLst>
                </a:gridCol>
                <a:gridCol w="1655069">
                  <a:extLst>
                    <a:ext uri="{9D8B030D-6E8A-4147-A177-3AD203B41FA5}">
                      <a16:colId xmlns:a16="http://schemas.microsoft.com/office/drawing/2014/main" val="2549759753"/>
                    </a:ext>
                  </a:extLst>
                </a:gridCol>
                <a:gridCol w="1655069">
                  <a:extLst>
                    <a:ext uri="{9D8B030D-6E8A-4147-A177-3AD203B41FA5}">
                      <a16:colId xmlns:a16="http://schemas.microsoft.com/office/drawing/2014/main" val="4265479897"/>
                    </a:ext>
                  </a:extLst>
                </a:gridCol>
                <a:gridCol w="1562579">
                  <a:extLst>
                    <a:ext uri="{9D8B030D-6E8A-4147-A177-3AD203B41FA5}">
                      <a16:colId xmlns:a16="http://schemas.microsoft.com/office/drawing/2014/main" val="3198047532"/>
                    </a:ext>
                  </a:extLst>
                </a:gridCol>
              </a:tblGrid>
              <a:tr h="75027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RECEITAS</a:t>
                      </a:r>
                      <a:endParaRPr lang="pt-BR" sz="11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 ANUAL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(a)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REALIZADA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(b)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 REALIZADA  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c= (b / a)*100 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REALIZADA ANO ANTERIOR 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(d)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VARIAÇÃO  %</a:t>
                      </a:r>
                    </a:p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= (b/d) *100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60630489"/>
                  </a:ext>
                </a:extLst>
              </a:tr>
              <a:tr h="5769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RECEITAS DE CAPITAL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66.468.340,00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1.402.190,28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2,11%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6.110.000,00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-77,05%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9112796"/>
                  </a:ext>
                </a:extLst>
              </a:tr>
              <a:tr h="5769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Operações de Crédito</a:t>
                      </a:r>
                    </a:p>
                  </a:txBody>
                  <a:tcPr marL="17145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49.698.340,00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1.048.790,28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2,11%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4.500.000,00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-76,69%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3147"/>
                  </a:ext>
                </a:extLst>
              </a:tr>
              <a:tr h="5769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Alienação de Bens</a:t>
                      </a:r>
                    </a:p>
                  </a:txBody>
                  <a:tcPr marL="17145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100.000,00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-  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-  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7756886"/>
                  </a:ext>
                </a:extLst>
              </a:tr>
              <a:tr h="5769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Transf. de Capital</a:t>
                      </a:r>
                    </a:p>
                  </a:txBody>
                  <a:tcPr marL="17145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16.670.000,00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353.400,00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2,12%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1.610.000,00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-78,05%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607863"/>
                  </a:ext>
                </a:extLst>
              </a:tr>
              <a:tr h="5769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SUB-TOTAL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392.665.000,00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111.727.169,63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28,45%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100.831.222,72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10,81%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7361307"/>
                  </a:ext>
                </a:extLst>
              </a:tr>
              <a:tr h="5769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Receitas Intra-Orçamentárias</a:t>
                      </a:r>
                    </a:p>
                  </a:txBody>
                  <a:tcPr marL="17145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20.995.000,00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3.979.653,41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18,96%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5.130.595,72 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-22,43%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42825"/>
                  </a:ext>
                </a:extLst>
              </a:tr>
              <a:tr h="57693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GERAL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413.660.000,00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115.706.823,04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27,97%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105.961.818,44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9,20%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7281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629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3">
            <a:extLst>
              <a:ext uri="{FF2B5EF4-FFF2-40B4-BE49-F238E27FC236}">
                <a16:creationId xmlns:a16="http://schemas.microsoft.com/office/drawing/2014/main" id="{E04C100B-2365-1329-ACB9-72D440ECE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182684"/>
            <a:ext cx="7705725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+mn-lt"/>
                <a:cs typeface="Arial" panose="020B0604020202020204" pitchFamily="34" charset="0"/>
              </a:rPr>
              <a:t>Resumo Orçamentário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cs typeface="Arial" panose="020B0604020202020204" pitchFamily="34" charset="0"/>
              </a:rPr>
              <a:t>(R$)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B065E1B-EDFF-1B69-1CF9-6861F09D2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67" y="2291508"/>
            <a:ext cx="11232065" cy="339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4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941D37D-BA9D-D54A-738C-30030F752604}"/>
              </a:ext>
            </a:extLst>
          </p:cNvPr>
          <p:cNvSpPr txBox="1"/>
          <p:nvPr/>
        </p:nvSpPr>
        <p:spPr>
          <a:xfrm>
            <a:off x="128954" y="2928863"/>
            <a:ext cx="11934092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500" b="1" dirty="0"/>
              <a:t>DETALHAMENTO DAS DESPESAS</a:t>
            </a:r>
            <a:endParaRPr lang="pt-BR" sz="3500" dirty="0">
              <a:latin typeface="+mn-lt"/>
            </a:endParaRPr>
          </a:p>
          <a:p>
            <a:pPr algn="ctr">
              <a:defRPr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55263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ofundidade">
  <a:themeElements>
    <a:clrScheme name="Profundidade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Profundidade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fundidad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TM04033923[[fn=Profundidade]]</Template>
  <TotalTime>1658</TotalTime>
  <Words>1446</Words>
  <Application>Microsoft Office PowerPoint</Application>
  <PresentationFormat>Widescreen</PresentationFormat>
  <Paragraphs>621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6" baseType="lpstr">
      <vt:lpstr>Arial</vt:lpstr>
      <vt:lpstr>Arial Black</vt:lpstr>
      <vt:lpstr>Calibri</vt:lpstr>
      <vt:lpstr>Corbel</vt:lpstr>
      <vt:lpstr>Profundidade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Vinicius</dc:creator>
  <cp:lastModifiedBy>Suporte Conasp</cp:lastModifiedBy>
  <cp:revision>159</cp:revision>
  <cp:lastPrinted>2022-05-26T17:21:09Z</cp:lastPrinted>
  <dcterms:created xsi:type="dcterms:W3CDTF">2022-05-16T14:45:46Z</dcterms:created>
  <dcterms:modified xsi:type="dcterms:W3CDTF">2023-05-23T19:51:48Z</dcterms:modified>
</cp:coreProperties>
</file>