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0" r:id="rId5"/>
    <p:sldId id="261" r:id="rId6"/>
    <p:sldId id="271" r:id="rId7"/>
    <p:sldId id="258" r:id="rId8"/>
    <p:sldId id="262" r:id="rId9"/>
    <p:sldId id="272" r:id="rId10"/>
    <p:sldId id="263" r:id="rId11"/>
    <p:sldId id="259" r:id="rId12"/>
    <p:sldId id="274" r:id="rId13"/>
    <p:sldId id="266" r:id="rId14"/>
    <p:sldId id="276" r:id="rId15"/>
    <p:sldId id="268" r:id="rId16"/>
    <p:sldId id="269" r:id="rId17"/>
    <p:sldId id="273" r:id="rId18"/>
    <p:sldId id="267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730" autoAdjust="0"/>
    <p:restoredTop sz="94660"/>
  </p:normalViewPr>
  <p:slideViewPr>
    <p:cSldViewPr snapToGrid="0">
      <p:cViewPr>
        <p:scale>
          <a:sx n="80" d="100"/>
          <a:sy n="80" d="100"/>
        </p:scale>
        <p:origin x="1476" y="234"/>
      </p:cViewPr>
      <p:guideLst>
        <p:guide orient="horz" pos="4247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E-4C3E-A9F8-326DF7C16C9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E-4C3E-A9F8-326DF7C16C9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E-4C3E-A9F8-326DF7C16C9A}"/>
              </c:ext>
            </c:extLst>
          </c:dPt>
          <c:dLbls>
            <c:dLbl>
              <c:idx val="0"/>
              <c:layout>
                <c:manualLayout>
                  <c:x val="-6.2539822156561734E-3"/>
                  <c:y val="-0.4547536045810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E-4C3E-A9F8-326DF7C16C9A}"/>
                </c:ext>
              </c:extLst>
            </c:dLbl>
            <c:dLbl>
              <c:idx val="1"/>
              <c:layout>
                <c:manualLayout>
                  <c:x val="-3.6111431348855613E-3"/>
                  <c:y val="-0.41513858395665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E-4C3E-A9F8-326DF7C16C9A}"/>
                </c:ext>
              </c:extLst>
            </c:dLbl>
            <c:dLbl>
              <c:idx val="2"/>
              <c:layout>
                <c:manualLayout>
                  <c:x val="-2.4074287565903742E-3"/>
                  <c:y val="-0.10276905287816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E-4C3E-A9F8-326DF7C16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Receitas primárias totais</c:v>
                </c:pt>
                <c:pt idx="1">
                  <c:v>Despesas primárias totais</c:v>
                </c:pt>
                <c:pt idx="2">
                  <c:v>Resultado primário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291645268.20999998</c:v>
                </c:pt>
                <c:pt idx="1">
                  <c:v>286133003.14999998</c:v>
                </c:pt>
                <c:pt idx="2">
                  <c:v>5512265.0599999996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E-4C3E-A9F8-326DF7C16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7AB46014-AA7D-08E1-0DD2-F1B6B75864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0" y="607353"/>
            <a:ext cx="1711228" cy="5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39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FISCAL – 3º QUA 2022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84264B5-8E53-861E-D45B-A85FD27F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0FEED4-D2E1-9F13-CE3E-75EC2EFB3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03295"/>
              </p:ext>
            </p:extLst>
          </p:nvPr>
        </p:nvGraphicFramePr>
        <p:xfrm>
          <a:off x="199291" y="1425228"/>
          <a:ext cx="11793417" cy="53343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32570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910338">
                  <a:extLst>
                    <a:ext uri="{9D8B030D-6E8A-4147-A177-3AD203B41FA5}">
                      <a16:colId xmlns:a16="http://schemas.microsoft.com/office/drawing/2014/main" val="3074913979"/>
                    </a:ext>
                  </a:extLst>
                </a:gridCol>
                <a:gridCol w="1890845">
                  <a:extLst>
                    <a:ext uri="{9D8B030D-6E8A-4147-A177-3AD203B41FA5}">
                      <a16:colId xmlns:a16="http://schemas.microsoft.com/office/drawing/2014/main" val="2793069785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1452906799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377651332"/>
                    </a:ext>
                  </a:extLst>
                </a:gridCol>
              </a:tblGrid>
              <a:tr h="630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073355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278.852.997,71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269.101.370,79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266.660.345,07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262.612.640,43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7029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168.751.580,29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163.923.724,81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163.885.805,29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163.378.562,46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13698246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1.402.996,76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1.350.987,90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1.350.987,90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1.350.987,90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1209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108.698.420,66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103.826.658,08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101.423.551,88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97.883.090,07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582077353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66.815.913,03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59.460.991,99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47.996.425,24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43.154.261,01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7999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59.148.872,03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51.915.255,85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40.450.689,10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35.608.524,87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292991130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14.540,00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6192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7.652.501,00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7.545.736,14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7.545.736,14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7.545.736,14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37456042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TOTAL DA DESPESA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345.668.910,74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328.562.362,78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314.656.770,31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305.766.901,44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08441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RESERVA DE CONTINGÊNCIA / RPPS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16.863.600,00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850077235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362.532.510,74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328.562.362,78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314.656.770,31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305.766.901,44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2369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65E2A34-19A9-F602-7D46-BF8949C2F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Despesa por Categoria e Grupo</a:t>
            </a:r>
          </a:p>
        </p:txBody>
      </p:sp>
    </p:spTree>
    <p:extLst>
      <p:ext uri="{BB962C8B-B14F-4D97-AF65-F5344CB8AC3E}">
        <p14:creationId xmlns:p14="http://schemas.microsoft.com/office/powerpoint/2010/main" val="42842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BA05DB1C-4E3E-5A4C-3697-CF6EA939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707727-E382-F2B8-746E-BA9E7A036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" y="2206341"/>
            <a:ext cx="11984083" cy="41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Aplicações de recursos próprios em educação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D23E362-F908-185D-BB77-5E8AB31FD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98460"/>
              </p:ext>
            </p:extLst>
          </p:nvPr>
        </p:nvGraphicFramePr>
        <p:xfrm>
          <a:off x="1018309" y="2057812"/>
          <a:ext cx="10155382" cy="317255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998669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153.417.531,00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721009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38.354.382,75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726439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a manutenção e desenv. do ensino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41.376.283,92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726439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manutenção e desenvolvimento do ensino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FUNDEB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55537E6-F6E9-128A-E9D0-239F48052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06803"/>
              </p:ext>
            </p:extLst>
          </p:nvPr>
        </p:nvGraphicFramePr>
        <p:xfrm>
          <a:off x="437745" y="1300281"/>
          <a:ext cx="11394591" cy="5173673"/>
        </p:xfrm>
        <a:graphic>
          <a:graphicData uri="http://schemas.openxmlformats.org/drawingml/2006/table">
            <a:tbl>
              <a:tblPr/>
              <a:tblGrid>
                <a:gridCol w="3956895">
                  <a:extLst>
                    <a:ext uri="{9D8B030D-6E8A-4147-A177-3AD203B41FA5}">
                      <a16:colId xmlns:a16="http://schemas.microsoft.com/office/drawing/2014/main" val="246558999"/>
                    </a:ext>
                  </a:extLst>
                </a:gridCol>
                <a:gridCol w="1248432">
                  <a:extLst>
                    <a:ext uri="{9D8B030D-6E8A-4147-A177-3AD203B41FA5}">
                      <a16:colId xmlns:a16="http://schemas.microsoft.com/office/drawing/2014/main" val="1610929863"/>
                    </a:ext>
                  </a:extLst>
                </a:gridCol>
                <a:gridCol w="3462353">
                  <a:extLst>
                    <a:ext uri="{9D8B030D-6E8A-4147-A177-3AD203B41FA5}">
                      <a16:colId xmlns:a16="http://schemas.microsoft.com/office/drawing/2014/main" val="34369969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32782766"/>
                    </a:ext>
                  </a:extLst>
                </a:gridCol>
                <a:gridCol w="26902">
                  <a:extLst>
                    <a:ext uri="{9D8B030D-6E8A-4147-A177-3AD203B41FA5}">
                      <a16:colId xmlns:a16="http://schemas.microsoft.com/office/drawing/2014/main" val="4165312279"/>
                    </a:ext>
                  </a:extLst>
                </a:gridCol>
                <a:gridCol w="921595">
                  <a:extLst>
                    <a:ext uri="{9D8B030D-6E8A-4147-A177-3AD203B41FA5}">
                      <a16:colId xmlns:a16="http://schemas.microsoft.com/office/drawing/2014/main" val="1428459349"/>
                    </a:ext>
                  </a:extLst>
                </a:gridCol>
                <a:gridCol w="1753014">
                  <a:extLst>
                    <a:ext uri="{9D8B030D-6E8A-4147-A177-3AD203B41FA5}">
                      <a16:colId xmlns:a16="http://schemas.microsoft.com/office/drawing/2014/main" val="3106978851"/>
                    </a:ext>
                  </a:extLst>
                </a:gridCol>
              </a:tblGrid>
              <a:tr h="43477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Receitas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46911"/>
                  </a:ext>
                </a:extLst>
              </a:tr>
              <a:tr h="3391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TRANSFERÊNCIAS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54.183.923,91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69192"/>
                  </a:ext>
                </a:extLst>
              </a:tr>
              <a:tr h="3391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COMPLEMENTAÇÃO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35.706.704,20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87783"/>
                  </a:ext>
                </a:extLst>
              </a:tr>
              <a:tr h="43477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RENDIMENTOS DE APLICAÇÃO FINANCEIRAS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1.334.572,15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67594"/>
                  </a:ext>
                </a:extLst>
              </a:tr>
              <a:tr h="3391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a aplicar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91.225.200,26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07386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Mínimo de 70% - Valorização do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63.857.640,18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65726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05106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907161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63.247.351,24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73699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Encargos Sociais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10.009.766,44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80955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- Total.............................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80,30%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73.257.117,68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23539"/>
                  </a:ext>
                </a:extLst>
              </a:tr>
              <a:tr h="67820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SUPERÁVIT/DÉFICIT DE APLICAÇÃO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9.399.477,50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9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Aplicações de recursos próprios em saúde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9C513F-B562-580E-AFEE-C06776170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03340"/>
              </p:ext>
            </p:extLst>
          </p:nvPr>
        </p:nvGraphicFramePr>
        <p:xfrm>
          <a:off x="1205345" y="2904119"/>
          <a:ext cx="10155382" cy="233438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148.050.232,87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22.207.534,93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49.589.484,93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Gasto com pessoal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7D9D82-3D98-DCEE-1F95-1EFE0A14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18533"/>
              </p:ext>
            </p:extLst>
          </p:nvPr>
        </p:nvGraphicFramePr>
        <p:xfrm>
          <a:off x="1737533" y="1527061"/>
          <a:ext cx="8716933" cy="506723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037486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679447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109706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142.800.302,28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986969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284.168.236,87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Emendas parlamentares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6.292.023,00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RCL ajustada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277.876.213,87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primário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79DE51-F055-CD52-7A2F-66E922BC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94784"/>
              </p:ext>
            </p:extLst>
          </p:nvPr>
        </p:nvGraphicFramePr>
        <p:xfrm>
          <a:off x="867507" y="1240042"/>
          <a:ext cx="10539045" cy="540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nominal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990EEA-AF9C-D39E-CF3E-176B1785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91408"/>
              </p:ext>
            </p:extLst>
          </p:nvPr>
        </p:nvGraphicFramePr>
        <p:xfrm>
          <a:off x="1559165" y="1629499"/>
          <a:ext cx="9050219" cy="45135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7268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152792">
                  <a:extLst>
                    <a:ext uri="{9D8B030D-6E8A-4147-A177-3AD203B41FA5}">
                      <a16:colId xmlns:a16="http://schemas.microsoft.com/office/drawing/2014/main" val="3869166030"/>
                    </a:ext>
                  </a:extLst>
                </a:gridCol>
                <a:gridCol w="21201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68224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31/12/2021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31/12/2022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00895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CONSOLIDADA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52.047.352,01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75.908.340,40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30.642.436,32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51.458.724,17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caixa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30.602.094,17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51.418.382,02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bruta de caixa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44.845.400,30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52.743.713,19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75968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pagar processados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14.243.306,13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977.345,03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Depós. Restituíveis e Valo. Vinc.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347.986,14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haveres financeiros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1913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CONS. LÍQUIDA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21.404.915,69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24.449.616,23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06899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NOMINAL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tabLst>
                          <a:tab pos="161766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-3.044.700,54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tabLst>
                          <a:tab pos="1617663" algn="dec"/>
                          <a:tab pos="3224213" algn="dec"/>
                        </a:tabLst>
                      </a:pP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6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3528BE1-5A2D-F131-03AC-82B8B0AC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52" y="3893956"/>
            <a:ext cx="7705725" cy="16927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“Todos somos iguais perante a lei, mas não perante os encarregados de fazê-la cumprir”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S. Jerzy </a:t>
            </a:r>
            <a:r>
              <a:rPr lang="pt-BR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Lec</a:t>
            </a:r>
            <a:endParaRPr lang="pt-BR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19B0D59-5D19-C64A-7766-6AEFB711CFC4}"/>
              </a:ext>
            </a:extLst>
          </p:cNvPr>
          <p:cNvGrpSpPr/>
          <p:nvPr/>
        </p:nvGrpSpPr>
        <p:grpSpPr>
          <a:xfrm>
            <a:off x="5613265" y="2020461"/>
            <a:ext cx="1613098" cy="1248397"/>
            <a:chOff x="3711098" y="2756416"/>
            <a:chExt cx="1613098" cy="124839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CA50CF0-FB90-36CE-315F-72540AAB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098" y="2756416"/>
              <a:ext cx="1613098" cy="1248397"/>
            </a:xfrm>
            <a:prstGeom prst="rect">
              <a:avLst/>
            </a:prstGeom>
          </p:spPr>
        </p:pic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D81AF0DA-84CD-06A6-85DC-633A7C0E4BE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738" y="338061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349700"/>
            <a:ext cx="11934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Art. 9º, § 4º da Lei Complementar nº 101, de 04 de maio de 2000 – LRF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algn="ctr">
              <a:defRPr/>
            </a:pPr>
            <a:r>
              <a:rPr lang="pt-BR" sz="2400" dirty="0">
                <a:latin typeface="+mn-lt"/>
              </a:rPr>
              <a:t>O Poder Executivo demonstrará e avaliará o cumprimento das Metas Fiscais de cada quadrimestre em Audiência Pública na Comissão referida no § 1º do Art. 166 da Constituição Federal ou Equivalente nas Casas Legislativas Estaduais e Municipais</a:t>
            </a: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12326"/>
              </p:ext>
            </p:extLst>
          </p:nvPr>
        </p:nvGraphicFramePr>
        <p:xfrm>
          <a:off x="328247" y="1219199"/>
          <a:ext cx="11629292" cy="545611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08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243.617.670,00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310.704.881,10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127,54%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249.516.529,58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23.521.000,00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35.845.586,34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26.945.507,11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1.700.000,00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2.137.788,99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125,75%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1.493.548,01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8.900.000,00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13.024.486,11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10.936.447,70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7.950.000,00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13.396.029,71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168,50%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8.873.732,32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50,96%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1.510.000,00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2.164.524,69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1.674.241,18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Multas e Juros de Mora dos Tributos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248.000,00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611.191,64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246,45%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363.816,69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543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IPTU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2.306.179,40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1.417.882,15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62,65%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06451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290.000,00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144.019,25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49,66%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154.232,07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-6,62%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0533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2.023.000,00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2.061.366,55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2.031.606,99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23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6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13464"/>
              </p:ext>
            </p:extLst>
          </p:nvPr>
        </p:nvGraphicFramePr>
        <p:xfrm>
          <a:off x="281354" y="1267301"/>
          <a:ext cx="11629292" cy="543201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478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Contribuições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16.705.100,00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17.408.496,78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104,21%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15.686.890,44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1826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Prev. Servidor Ativo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12.026.000,00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12.564.447,16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10.997.114,53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229228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40.973,22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146,33%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31.937,75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0984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Pensionista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1.100,00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625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Iluminação Pública - CIP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4.650.000,00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4.803.076,40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103,29%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4.657.838,16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3.063.500,00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19.936.047,20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650,76%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5.837.929,04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241,49%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Serviços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35.000,00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11.362,32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4.260,87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166,67%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8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21387"/>
              </p:ext>
            </p:extLst>
          </p:nvPr>
        </p:nvGraphicFramePr>
        <p:xfrm>
          <a:off x="382035" y="1219198"/>
          <a:ext cx="11629292" cy="555379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217.302.170,00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257.072.991,51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118,30%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221.785.041,52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53.500.000,00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63.422.048,01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118,55%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50.428.820,15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25,77%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3289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26.631.400,00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21.684.041,46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32.299.640,32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47191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818.720,00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1.383.955,46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169,04%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613.051,74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125,75%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890698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FNDE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3.984.900,00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4.102.808,59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102,96%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3.961.301,94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762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47.600.000,00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51.880.021,22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108,99%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53.212.292,59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8459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IPVA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3.800.000,00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4.257.549,92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112,04%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3.340.565,68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154.254,42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231.107,26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-33,25%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FUNDEB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70.980.000,00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89.905.061,47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126,66%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68.635.624,89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Estados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3.161.150,00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1.715.482,91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2.823.974,30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-39,25%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União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614.400,00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7.019,00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161.676,00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-95,66%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5.981.600,00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18.560.749,05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310,30%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6.076.986,65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205,43%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Dedução FUNDEB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-20.302.200,00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-22.892.753,90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112,76%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-20.678.103,65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5151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Deduções de Receitas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-1.400.249,88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-3.613.365,93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-61,25%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2243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3.293.100,00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4.723.400,73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3.548.370,18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48261"/>
              </p:ext>
            </p:extLst>
          </p:nvPr>
        </p:nvGraphicFramePr>
        <p:xfrm>
          <a:off x="328247" y="1676397"/>
          <a:ext cx="11629292" cy="47888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502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50.052.000,00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29.385.848,03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5.014.942,16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485,97%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11279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42.600.000,00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16.763.142,81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137.386,88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12101,41%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4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52.000,00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91.873,53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75688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Capital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7.400.000,00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12.530.831,69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169,34%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4.877.555,28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156,91%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07863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293.669.670,00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340.090.729,13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115,81%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254.531.471,74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Intra-Orçamentárias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19.935.100,00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15.966.729,69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10.745.996,69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313.604.770,00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356.057.458,82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113,54%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265.277.468,43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34,22%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E04C100B-2365-1329-ACB9-72D440EC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8FEACB-0BC2-D4F6-51D2-0614AE10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17" y="2212124"/>
            <a:ext cx="11221565" cy="3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00338"/>
              </p:ext>
            </p:extLst>
          </p:nvPr>
        </p:nvGraphicFramePr>
        <p:xfrm>
          <a:off x="1929622" y="1102051"/>
          <a:ext cx="9002300" cy="556937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85154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2402030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699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9.393.535,91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9.393.447,28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9.393.447,28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9.393.447,28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02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34.051.659,11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31.474.727,19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31.368.316,57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30.640.044,87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7405908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5.590.174,00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4.264.438,14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4.090.739,58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4.064.664,29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53343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Previdência Social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18.384.200,00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18.165.520,80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18.151.467,65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18.108.075,65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1437608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86.440.288,29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82.709.960,57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80.853.186,02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79.707.503,92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82331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119.308.545,54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118.492.860,66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116.633.414,18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111.591.036,60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530057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2.991.781,00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2.590.093,65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2.537.525,40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2.454.412,53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997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33.160.609,85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28.001.409,84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19.974.199,30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19.808.839,23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111013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Habitação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188.000,00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78.892,50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78.892,50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78.892,50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124321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Saneamento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9.006.532,86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8.893.830,21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8.893.830,21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8.179.040,82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11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80825"/>
              </p:ext>
            </p:extLst>
          </p:nvPr>
        </p:nvGraphicFramePr>
        <p:xfrm>
          <a:off x="1711797" y="1200026"/>
          <a:ext cx="8768405" cy="547529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98801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2313368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70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Ambiental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1.173.884,65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557.040,03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557.040,03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557.040,03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9343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432.565,00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281.970,24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281.970,24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281.970,24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80461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Indústria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1.800,00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3539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Comércio e Serviços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74.701,00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73.387,50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73.387,50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73.387,50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8204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6.398.000,00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5.311.808,65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5.084.901,97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4.862.048,94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2035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157.211,77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909292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Desporto e Lazer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5.815.884,00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5.332.567,04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3.744.043,40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3.481.445,14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030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Encargos Especiais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13.099.537,76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12.940.408,48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12.940.408,48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12.485.051,90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8138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16.863.600,00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21453"/>
                  </a:ext>
                </a:extLst>
              </a:tr>
              <a:tr h="4743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362.532.510,74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328.562.362,78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314.656.770,31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305.766.901,44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1410</TotalTime>
  <Words>1455</Words>
  <Application>Microsoft Office PowerPoint</Application>
  <PresentationFormat>Widescreen</PresentationFormat>
  <Paragraphs>619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Suporte Conasp</cp:lastModifiedBy>
  <cp:revision>147</cp:revision>
  <cp:lastPrinted>2022-05-26T17:21:09Z</cp:lastPrinted>
  <dcterms:created xsi:type="dcterms:W3CDTF">2022-05-16T14:45:46Z</dcterms:created>
  <dcterms:modified xsi:type="dcterms:W3CDTF">2023-02-07T21:16:32Z</dcterms:modified>
</cp:coreProperties>
</file>