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76" r:id="rId6"/>
    <p:sldId id="286" r:id="rId7"/>
    <p:sldId id="277" r:id="rId8"/>
    <p:sldId id="278" r:id="rId9"/>
    <p:sldId id="279" r:id="rId10"/>
    <p:sldId id="281" r:id="rId11"/>
    <p:sldId id="282" r:id="rId12"/>
    <p:sldId id="285" r:id="rId13"/>
    <p:sldId id="267" r:id="rId14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B5F"/>
    <a:srgbClr val="496C8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984" y="9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AGOSTO de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Receita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1-4230-9165-064FF03219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1-4230-9165-064FF032192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EF1-4230-9165-064FF0321926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1-4230-9165-064FF0321926}"/>
              </c:ext>
            </c:extLst>
          </c:dPt>
          <c:dLbls>
            <c:dLbl>
              <c:idx val="0"/>
              <c:layout>
                <c:manualLayout>
                  <c:x val="-1.4351693964886293E-3"/>
                  <c:y val="-0.374999976931595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F1-4230-9165-064FF0321926}"/>
                </c:ext>
              </c:extLst>
            </c:dLbl>
            <c:dLbl>
              <c:idx val="1"/>
              <c:layout>
                <c:manualLayout>
                  <c:x val="-1.4094224663938749E-3"/>
                  <c:y val="-8.9062494521254032E-2"/>
                </c:manualLayout>
              </c:layout>
              <c:tx>
                <c:rich>
                  <a:bodyPr/>
                  <a:lstStyle/>
                  <a:p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F1-4230-9165-064FF0321926}"/>
                </c:ext>
              </c:extLst>
            </c:dLbl>
            <c:dLbl>
              <c:idx val="2"/>
              <c:layout>
                <c:manualLayout>
                  <c:x val="0"/>
                  <c:y val="-0.39609372563399819"/>
                </c:manualLayout>
              </c:layout>
              <c:tx>
                <c:rich>
                  <a:bodyPr/>
                  <a:lstStyle/>
                  <a:p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F1-4230-9165-064FF0321926}"/>
                </c:ext>
              </c:extLst>
            </c:dLbl>
            <c:dLbl>
              <c:idx val="3"/>
              <c:layout>
                <c:manualLayout>
                  <c:x val="0"/>
                  <c:y val="-7.96874950979641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F1-4230-9165-064FF0321926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UNIÃO</c:v>
                </c:pt>
                <c:pt idx="1">
                  <c:v>ESTADO</c:v>
                </c:pt>
                <c:pt idx="2">
                  <c:v>MUNICÍPIO</c:v>
                </c:pt>
                <c:pt idx="3">
                  <c:v>RENDIMENTOS DE APLICAÇÃO</c:v>
                </c:pt>
              </c:strCache>
            </c:strRef>
          </c:cat>
          <c:val>
            <c:numRef>
              <c:f>Planilha1!$B$2:$B$5</c:f>
              <c:numCache>
                <c:formatCode>#,##0.00</c:formatCode>
                <c:ptCount val="4"/>
                <c:pt idx="0">
                  <c:v>23914442.989999998</c:v>
                </c:pt>
                <c:pt idx="1">
                  <c:v>1097383.17</c:v>
                </c:pt>
                <c:pt idx="2" formatCode="0.00">
                  <c:v>28408315.469999999</c:v>
                </c:pt>
                <c:pt idx="3">
                  <c:v>567565.34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F1-4230-9165-064FF03219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940714797014013"/>
          <c:y val="5.3516295923532874E-2"/>
          <c:w val="0.39899734124143571"/>
          <c:h val="0.8752612424936011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01-43C9-A44B-D97F7DD5E52A}"/>
              </c:ext>
            </c:extLst>
          </c:dPt>
          <c:dPt>
            <c:idx val="1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01-43C9-A44B-D97F7DD5E52A}"/>
              </c:ext>
            </c:extLst>
          </c:dPt>
          <c:dLbls>
            <c:dLbl>
              <c:idx val="0"/>
              <c:layout>
                <c:manualLayout>
                  <c:x val="-0.43953007294542729"/>
                  <c:y val="0.15328494443152493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8832532297097"/>
                      <c:h val="6.6949113887893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01-43C9-A44B-D97F7DD5E52A}"/>
                </c:ext>
              </c:extLst>
            </c:dLbl>
            <c:dLbl>
              <c:idx val="1"/>
              <c:layout>
                <c:manualLayout>
                  <c:x val="-0.15122946279442342"/>
                  <c:y val="-0.10650683548695601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4463305723147"/>
                      <c:h val="8.4992137488886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01-43C9-A44B-D97F7DD5E52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Custeio</c:v>
                </c:pt>
                <c:pt idx="1">
                  <c:v>Investimento</c:v>
                </c:pt>
              </c:strCache>
            </c:strRef>
          </c:cat>
          <c:val>
            <c:numRef>
              <c:f>Planilha1!$B$2:$B$3</c:f>
              <c:numCache>
                <c:formatCode>"R$"\ #,##0.00</c:formatCode>
                <c:ptCount val="2"/>
                <c:pt idx="0">
                  <c:v>23811971.16</c:v>
                </c:pt>
                <c:pt idx="1">
                  <c:v>1199855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01-43C9-A44B-D97F7DD5E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8181818181818177E-2"/>
          <c:y val="0.3917235387057626"/>
          <c:w val="0.365893496267512"/>
          <c:h val="0.18511372039968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5026246719161"/>
          <c:y val="3.9271803606959685E-2"/>
          <c:w val="0.39899734124143571"/>
          <c:h val="0.8752612424936011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7-41B3-B10C-3F57A173F1E9}"/>
              </c:ext>
            </c:extLst>
          </c:dPt>
          <c:dPt>
            <c:idx val="1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7-41B3-B10C-3F57A173F1E9}"/>
              </c:ext>
            </c:extLst>
          </c:dPt>
          <c:dPt>
            <c:idx val="2"/>
            <c:bubble3D val="0"/>
            <c:explosion val="2"/>
            <c:spPr>
              <a:solidFill>
                <a:schemeClr val="accent4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71-444B-9A67-11B22905038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771-444B-9A67-11B22905038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71-444B-9A67-11B22905038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771-444B-9A67-11B22905038E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71-444B-9A67-11B22905038E}"/>
              </c:ext>
            </c:extLst>
          </c:dPt>
          <c:dPt>
            <c:idx val="7"/>
            <c:bubble3D val="0"/>
            <c:explosion val="2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771-444B-9A67-11B22905038E}"/>
              </c:ext>
            </c:extLst>
          </c:dPt>
          <c:dPt>
            <c:idx val="8"/>
            <c:bubble3D val="0"/>
            <c:explosion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71-444B-9A67-11B22905038E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71-444B-9A67-11B22905038E}"/>
              </c:ext>
            </c:extLst>
          </c:dPt>
          <c:dPt>
            <c:idx val="10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67F-4A2A-AD8E-5DC2E73FE19E}"/>
              </c:ext>
            </c:extLst>
          </c:dPt>
          <c:dPt>
            <c:idx val="11"/>
            <c:bubble3D val="0"/>
            <c:spPr>
              <a:solidFill>
                <a:schemeClr val="accent4">
                  <a:shade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67F-4A2A-AD8E-5DC2E73FE19E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67F-4A2A-AD8E-5DC2E73FE19E}"/>
              </c:ext>
            </c:extLst>
          </c:dPt>
          <c:dPt>
            <c:idx val="13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7785-489B-839F-F8201D11284D}"/>
              </c:ext>
            </c:extLst>
          </c:dPt>
          <c:dPt>
            <c:idx val="14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785-489B-839F-F8201D11284D}"/>
              </c:ext>
            </c:extLst>
          </c:dPt>
          <c:dPt>
            <c:idx val="1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785-489B-839F-F8201D11284D}"/>
              </c:ext>
            </c:extLst>
          </c:dPt>
          <c:dPt>
            <c:idx val="16"/>
            <c:bubble3D val="0"/>
            <c:spPr>
              <a:solidFill>
                <a:schemeClr val="accent4">
                  <a:shade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7785-489B-839F-F8201D11284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7785-489B-839F-F8201D11284D}"/>
              </c:ext>
            </c:extLst>
          </c:dPt>
          <c:dLbls>
            <c:dLbl>
              <c:idx val="0"/>
              <c:layout>
                <c:manualLayout>
                  <c:x val="6.8099778543307093E-2"/>
                  <c:y val="-0.1401706647205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8832532297097"/>
                      <c:h val="6.6949113887893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C7-41B3-B10C-3F57A173F1E9}"/>
                </c:ext>
              </c:extLst>
            </c:dLbl>
            <c:dLbl>
              <c:idx val="1"/>
              <c:layout>
                <c:manualLayout>
                  <c:x val="0.135972933070866"/>
                  <c:y val="-0.10175876484922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5285816545659"/>
                      <c:h val="7.5495809277837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C7-41B3-B10C-3F57A173F1E9}"/>
                </c:ext>
              </c:extLst>
            </c:dLbl>
            <c:dLbl>
              <c:idx val="2"/>
              <c:layout>
                <c:manualLayout>
                  <c:x val="0.13256225393700771"/>
                  <c:y val="-2.7376100464127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71-444B-9A67-11B22905038E}"/>
                </c:ext>
              </c:extLst>
            </c:dLbl>
            <c:dLbl>
              <c:idx val="3"/>
              <c:layout>
                <c:manualLayout>
                  <c:x val="0.1518959153543307"/>
                  <c:y val="-7.0481349018809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71-444B-9A67-11B22905038E}"/>
                </c:ext>
              </c:extLst>
            </c:dLbl>
            <c:dLbl>
              <c:idx val="4"/>
              <c:layout>
                <c:manualLayout>
                  <c:x val="0.14829543963254577"/>
                  <c:y val="8.719798813866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71-444B-9A67-11B22905038E}"/>
                </c:ext>
              </c:extLst>
            </c:dLbl>
            <c:dLbl>
              <c:idx val="5"/>
              <c:layout>
                <c:manualLayout>
                  <c:x val="0.16029494750656154"/>
                  <c:y val="0.11395593853258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71-444B-9A67-11B22905038E}"/>
                </c:ext>
              </c:extLst>
            </c:dLbl>
            <c:dLbl>
              <c:idx val="6"/>
              <c:layout>
                <c:manualLayout>
                  <c:x val="9.3709399606299218E-2"/>
                  <c:y val="0.1828043180626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71-444B-9A67-11B22905038E}"/>
                </c:ext>
              </c:extLst>
            </c:dLbl>
            <c:dLbl>
              <c:idx val="7"/>
              <c:layout>
                <c:manualLayout>
                  <c:x val="0.11324401246719144"/>
                  <c:y val="3.761443102544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71-444B-9A67-11B22905038E}"/>
                </c:ext>
              </c:extLst>
            </c:dLbl>
            <c:dLbl>
              <c:idx val="8"/>
              <c:layout>
                <c:manualLayout>
                  <c:x val="9.9905265748031491E-2"/>
                  <c:y val="0.11976751501123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71-444B-9A67-11B22905038E}"/>
                </c:ext>
              </c:extLst>
            </c:dLbl>
            <c:dLbl>
              <c:idx val="9"/>
              <c:layout>
                <c:manualLayout>
                  <c:x val="4.6875E-2"/>
                  <c:y val="0.18708258443975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71-444B-9A67-11B22905038E}"/>
                </c:ext>
              </c:extLst>
            </c:dLbl>
            <c:dLbl>
              <c:idx val="10"/>
              <c:layout>
                <c:manualLayout>
                  <c:x val="-0.10000000000000007"/>
                  <c:y val="0.15846995387838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7F-4A2A-AD8E-5DC2E73FE19E}"/>
                </c:ext>
              </c:extLst>
            </c:dLbl>
            <c:dLbl>
              <c:idx val="11"/>
              <c:layout>
                <c:manualLayout>
                  <c:x val="-0.14374999999999999"/>
                  <c:y val="9.2440806429055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7F-4A2A-AD8E-5DC2E73FE19E}"/>
                </c:ext>
              </c:extLst>
            </c:dLbl>
            <c:dLbl>
              <c:idx val="12"/>
              <c:layout>
                <c:manualLayout>
                  <c:x val="-0.15625"/>
                  <c:y val="1.980874423479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7F-4A2A-AD8E-5DC2E73FE19E}"/>
                </c:ext>
              </c:extLst>
            </c:dLbl>
            <c:dLbl>
              <c:idx val="13"/>
              <c:layout>
                <c:manualLayout>
                  <c:x val="-0.16666666666666674"/>
                  <c:y val="-5.722526112274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785-489B-839F-F8201D11284D}"/>
                </c:ext>
              </c:extLst>
            </c:dLbl>
            <c:dLbl>
              <c:idx val="14"/>
              <c:layout>
                <c:manualLayout>
                  <c:x val="-0.11666666666666674"/>
                  <c:y val="0.1122495506638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785-489B-839F-F8201D11284D}"/>
                </c:ext>
              </c:extLst>
            </c:dLbl>
            <c:dLbl>
              <c:idx val="15"/>
              <c:layout>
                <c:manualLayout>
                  <c:x val="-0.17083333333333334"/>
                  <c:y val="4.4019431632883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785-489B-839F-F8201D11284D}"/>
                </c:ext>
              </c:extLst>
            </c:dLbl>
            <c:dLbl>
              <c:idx val="16"/>
              <c:layout>
                <c:manualLayout>
                  <c:x val="-0.11979166666666667"/>
                  <c:y val="-8.803886326576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785-489B-839F-F8201D11284D}"/>
                </c:ext>
              </c:extLst>
            </c:dLbl>
            <c:dLbl>
              <c:idx val="17"/>
              <c:layout>
                <c:manualLayout>
                  <c:x val="-4.0625000000000001E-2"/>
                  <c:y val="-0.13866120964358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785-489B-839F-F8201D11284D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Planilha1!$A$2:$A$19</c:f>
              <c:strCache>
                <c:ptCount val="18"/>
                <c:pt idx="0">
                  <c:v>AGENTE COMUNITARIO DE SAUDE</c:v>
                </c:pt>
                <c:pt idx="1">
                  <c:v>MANUTEÇÃO DOS POLOS DA ACADEMIA DE SAÚDE</c:v>
                </c:pt>
                <c:pt idx="2">
                  <c:v>INCENTIVO PARA ACOES ESTRATEGICAS</c:v>
                </c:pt>
                <c:pt idx="3">
                  <c:v>PROGRAMA DE INFORMATIZAÇÃO DE APS</c:v>
                </c:pt>
                <c:pt idx="4">
                  <c:v>INCENTIVO FINANCEIRO DA APS - DESEMPENHO</c:v>
                </c:pt>
                <c:pt idx="5">
                  <c:v>INCENTIVO FINANCEIRO DA APS - CAPITACAO PONDERADA</c:v>
                </c:pt>
                <c:pt idx="6">
                  <c:v>CORONAVIRUS (COVID-19) - SAPS</c:v>
                </c:pt>
                <c:pt idx="7">
                  <c:v>OUTROS PROGRAMAS – ATENÇÃO PRIMÁRIA</c:v>
                </c:pt>
                <c:pt idx="8">
                  <c:v>ATENÇÃO DE MÉDIA E ALTA COMPLEXIDADE - MAC</c:v>
                </c:pt>
                <c:pt idx="9">
                  <c:v>CORONAVIRUS (COVID-19) - SAES</c:v>
                </c:pt>
                <c:pt idx="10">
                  <c:v>VIGILÂNCIA EPIDEMIOLÓGICA E AMBIENTAL EM SAÚDE</c:v>
                </c:pt>
                <c:pt idx="11">
                  <c:v>QUALIFICAÇÃO DA GESTÃO DO SUS</c:v>
                </c:pt>
                <c:pt idx="12">
                  <c:v>IMPLANTAÇÃO DE AÇÕES E SERVIÇOS DE SAÚDE</c:v>
                </c:pt>
                <c:pt idx="13">
                  <c:v>OUTRAS TRANFERÊNCIAS FUNDO A FUNDO</c:v>
                </c:pt>
                <c:pt idx="14">
                  <c:v>TRANSFERÊNCIA ESPECIAL DA UNIÃO</c:v>
                </c:pt>
                <c:pt idx="15">
                  <c:v>TRANSFERÊNCIA DE RECURSOS DO SUS</c:v>
                </c:pt>
                <c:pt idx="16">
                  <c:v>TRANSFERÊNCIA DE CONVÊNIO DO ESTADO PARA SUS</c:v>
                </c:pt>
                <c:pt idx="17">
                  <c:v>OUTRAS TRANSFERÊNCIAS DO ESTADO</c:v>
                </c:pt>
              </c:strCache>
            </c:strRef>
          </c:cat>
          <c:val>
            <c:numRef>
              <c:f>Planilha1!$B$2:$B$19</c:f>
              <c:numCache>
                <c:formatCode>#,##0.00</c:formatCode>
                <c:ptCount val="18"/>
                <c:pt idx="0">
                  <c:v>1728492</c:v>
                </c:pt>
                <c:pt idx="1">
                  <c:v>24000</c:v>
                </c:pt>
                <c:pt idx="2">
                  <c:v>812127.12</c:v>
                </c:pt>
                <c:pt idx="3">
                  <c:v>326400</c:v>
                </c:pt>
                <c:pt idx="4">
                  <c:v>644068.88</c:v>
                </c:pt>
                <c:pt idx="5">
                  <c:v>3639437.24</c:v>
                </c:pt>
                <c:pt idx="6">
                  <c:v>43632</c:v>
                </c:pt>
                <c:pt idx="7">
                  <c:v>14000</c:v>
                </c:pt>
                <c:pt idx="8">
                  <c:v>5737115.9299999997</c:v>
                </c:pt>
                <c:pt idx="9">
                  <c:v>135892.79999999999</c:v>
                </c:pt>
                <c:pt idx="10">
                  <c:v>556360</c:v>
                </c:pt>
                <c:pt idx="11">
                  <c:v>13270.74</c:v>
                </c:pt>
                <c:pt idx="12">
                  <c:v>13000</c:v>
                </c:pt>
                <c:pt idx="13">
                  <c:v>374768.28</c:v>
                </c:pt>
                <c:pt idx="14">
                  <c:v>7092023</c:v>
                </c:pt>
                <c:pt idx="15">
                  <c:v>1560000</c:v>
                </c:pt>
                <c:pt idx="16">
                  <c:v>250000</c:v>
                </c:pt>
                <c:pt idx="17">
                  <c:v>847383.17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7-41B3-B10C-3F57A173F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352034120734924E-4"/>
          <c:y val="0"/>
          <c:w val="0.3415119750656168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0.65934</cdr:x>
      <cdr:y>0.40849</cdr:y>
    </cdr:from>
    <cdr:to>
      <cdr:x>0.85914</cdr:x>
      <cdr:y>0.54107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BC28A7-7845-58E5-6FD2-E642D1E40D4E}"/>
            </a:ext>
          </a:extLst>
        </cdr:cNvPr>
        <cdr:cNvSpPr txBox="1"/>
      </cdr:nvSpPr>
      <cdr:spPr>
        <a:xfrm xmlns:a="http://schemas.openxmlformats.org/drawingml/2006/main">
          <a:off x="7737223" y="2185193"/>
          <a:ext cx="2344613" cy="709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b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R$ 25.011.826,16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0.56809</cdr:x>
      <cdr:y>0.42279</cdr:y>
    </cdr:from>
    <cdr:to>
      <cdr:x>0.76789</cdr:x>
      <cdr:y>0.53675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BC28A7-7845-58E5-6FD2-E642D1E40D4E}"/>
            </a:ext>
          </a:extLst>
        </cdr:cNvPr>
        <cdr:cNvSpPr txBox="1"/>
      </cdr:nvSpPr>
      <cdr:spPr>
        <a:xfrm xmlns:a="http://schemas.openxmlformats.org/drawingml/2006/main">
          <a:off x="6666412" y="2261683"/>
          <a:ext cx="2344613" cy="609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b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R$ 23.811.971,16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450CAD60-15CD-BE7F-3CE7-11D293451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4" y="512710"/>
            <a:ext cx="1426863" cy="4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sador.com/autor/francois_la_rochefoucaul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590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DA SAÚDE – 2º QUA 2022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19FF4DB0-90A9-3D97-68A8-BB8C89E8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92" y="5174454"/>
            <a:ext cx="3466935" cy="10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D750E6-BAA5-AA45-6C5E-C3562DD4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52301"/>
              </p:ext>
            </p:extLst>
          </p:nvPr>
        </p:nvGraphicFramePr>
        <p:xfrm>
          <a:off x="281354" y="1145500"/>
          <a:ext cx="11629291" cy="542020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555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9998674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58901790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93244578"/>
                    </a:ext>
                  </a:extLst>
                </a:gridCol>
                <a:gridCol w="1658281">
                  <a:extLst>
                    <a:ext uri="{9D8B030D-6E8A-4147-A177-3AD203B41FA5}">
                      <a16:colId xmlns:a16="http://schemas.microsoft.com/office/drawing/2014/main" val="3334668359"/>
                    </a:ext>
                  </a:extLst>
                </a:gridCol>
              </a:tblGrid>
              <a:tr h="531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Sub-Função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PAGA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122 - Administração Geral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7.616.550,68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5.539.555,04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4.151.051,91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3.956.609,57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52153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126 - Tecnologia da Informação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26.000,00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210483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128 - Formação de Recursos Humanos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5.220,00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75923"/>
                  </a:ext>
                </a:extLst>
              </a:tr>
              <a:tr h="5310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301 - Atenção Básica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25.182.202,00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23.124.860,54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18.591.732,92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17.815.793,23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81749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302 - Assistência Hospitalar e Ambulatorial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34.500.549,32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31.554.002,21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25.916.586,83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25.087.912,01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90632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303 - Suporte Profilático e Terapêutico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1.052.000,00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1.021.572,00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741.665,86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713.203,94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994620"/>
                  </a:ext>
                </a:extLst>
              </a:tr>
              <a:tr h="7468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304 - Vigilância Sanitária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2.770.029,00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2.417.637,64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1.801.487,33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1.687.634,51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93714"/>
                  </a:ext>
                </a:extLst>
              </a:tr>
              <a:tr h="6021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305 - Vigilância Epidemiológica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72.000,00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38142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71.224.551,00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63.657.627,43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51.202.524,85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49.261.153,26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7382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F396-7F2E-3098-AFC9-9D750B36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total com ações e serviços públicos de saúde</a:t>
            </a:r>
          </a:p>
        </p:txBody>
      </p:sp>
    </p:spTree>
    <p:extLst>
      <p:ext uri="{BB962C8B-B14F-4D97-AF65-F5344CB8AC3E}">
        <p14:creationId xmlns:p14="http://schemas.microsoft.com/office/powerpoint/2010/main" val="6613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F2F02F-0747-5CC0-E3A5-438760853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68298"/>
              </p:ext>
            </p:extLst>
          </p:nvPr>
        </p:nvGraphicFramePr>
        <p:xfrm>
          <a:off x="2050473" y="3429000"/>
          <a:ext cx="8091054" cy="110143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27219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818855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50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3048000" algn="dec"/>
                        </a:tabLst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 e pago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 – Contribuições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919.221,12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2DBAFC1-9316-F741-0E4F-7E966A13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com saúde executadas em consórcio público</a:t>
            </a:r>
          </a:p>
        </p:txBody>
      </p:sp>
    </p:spTree>
    <p:extLst>
      <p:ext uri="{BB962C8B-B14F-4D97-AF65-F5344CB8AC3E}">
        <p14:creationId xmlns:p14="http://schemas.microsoft.com/office/powerpoint/2010/main" val="24625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2DBAFC1-9316-F741-0E4F-7E966A13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Aplicação 15%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7C8AB65-0175-97DD-4FB8-A8A0E3FB9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96432"/>
              </p:ext>
            </p:extLst>
          </p:nvPr>
        </p:nvGraphicFramePr>
        <p:xfrm>
          <a:off x="1205345" y="2904119"/>
          <a:ext cx="10155382" cy="233438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2879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96.735.187,79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14.510.278,17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saúde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        32.452.900,92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CD00B07-48E1-B2C2-D7B4-92336702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51" y="1376806"/>
            <a:ext cx="1613098" cy="124839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E1DE604-7435-432D-2B24-B26E1848EC9B}"/>
              </a:ext>
            </a:extLst>
          </p:cNvPr>
          <p:cNvCxnSpPr/>
          <p:nvPr/>
        </p:nvCxnSpPr>
        <p:spPr>
          <a:xfrm>
            <a:off x="4934438" y="33643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FF4D3D-F909-6462-A414-4E89052E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085" y="3424884"/>
            <a:ext cx="9435830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BR" sz="2800" b="0" i="0" dirty="0">
                <a:effectLst/>
                <a:latin typeface="Roboto" panose="02000000000000000000" pitchFamily="2" charset="0"/>
              </a:rPr>
              <a:t>“O primeiro dos bens, depois da saúde, é a paz interior.”</a:t>
            </a:r>
          </a:p>
          <a:p>
            <a:pPr algn="l"/>
            <a:endParaRPr lang="pt-BR" sz="2800" b="0" i="0" dirty="0">
              <a:effectLst/>
              <a:latin typeface="Roboto" panose="02000000000000000000" pitchFamily="2" charset="0"/>
            </a:endParaRPr>
          </a:p>
          <a:p>
            <a:pPr algn="r"/>
            <a:r>
              <a:rPr lang="pt-BR" sz="1500" b="0" i="0" u="none" strike="noStrike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François La Rochefoucauld</a:t>
            </a:r>
            <a:endParaRPr lang="pt-BR" sz="1500" b="0" i="0" dirty="0">
              <a:effectLst/>
              <a:latin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583" y="182684"/>
            <a:ext cx="996141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021456"/>
            <a:ext cx="119340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Relatório Detalhado de Gestão da Saúde (SUS),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atendendo ao que dispõe o art. 36, § 5º da Lei Complementar nº 141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“Art. 36.  O gestor do SUS em cada ente da Federação elaborará Relatório detalhado referente ao quadrimestre anterior, ...;  </a:t>
            </a:r>
          </a:p>
          <a:p>
            <a:pPr algn="ctr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§ 5º.  O gestor do SUS apresentará, até o final dos meses de maio, setembro e fevereiro, em audiência pública na Casa Legislativa do respectivo ente da Federação, o Relatório de que trata o caput.”</a:t>
            </a:r>
          </a:p>
        </p:txBody>
      </p:sp>
    </p:spTree>
    <p:extLst>
      <p:ext uri="{BB962C8B-B14F-4D97-AF65-F5344CB8AC3E}">
        <p14:creationId xmlns:p14="http://schemas.microsoft.com/office/powerpoint/2010/main" val="2068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53DB8E2-37DC-F2CD-3A63-34B470DFB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609872"/>
              </p:ext>
            </p:extLst>
          </p:nvPr>
        </p:nvGraphicFramePr>
        <p:xfrm>
          <a:off x="867508" y="1240042"/>
          <a:ext cx="90107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>
            <a:extLst>
              <a:ext uri="{FF2B5EF4-FFF2-40B4-BE49-F238E27FC236}">
                <a16:creationId xmlns:a16="http://schemas.microsoft.com/office/drawing/2014/main" id="{ABE275C5-9CF0-E9FA-603E-38FD5F56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Receita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080E5A-B1B7-884A-01CE-3B3624C84FC8}"/>
              </a:ext>
            </a:extLst>
          </p:cNvPr>
          <p:cNvSpPr txBox="1"/>
          <p:nvPr/>
        </p:nvSpPr>
        <p:spPr>
          <a:xfrm>
            <a:off x="9954592" y="3626209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b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53.987.706,97</a:t>
            </a:r>
            <a:endParaRPr lang="pt-BR" sz="1800" b="1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2C671761-B7A0-41F4-8BBE-AC23A0EF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Transferências de recursos do SUS por bloco - União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9F84E8E-D09F-F879-EF0C-8AFF58C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465851"/>
              </p:ext>
            </p:extLst>
          </p:nvPr>
        </p:nvGraphicFramePr>
        <p:xfrm>
          <a:off x="152399" y="1325880"/>
          <a:ext cx="11734800" cy="534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7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99A404-FE46-978F-45FC-B5172227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938"/>
              </p:ext>
            </p:extLst>
          </p:nvPr>
        </p:nvGraphicFramePr>
        <p:xfrm>
          <a:off x="316523" y="1207476"/>
          <a:ext cx="11629291" cy="546784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29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 COMUNITARIO DE SAUDE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1.728.492,00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MANUTEÇÃO DOS POLOS DA ACADEMIA DE SAÚDE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019869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PARA ACOES ESTRATEGICAS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812.127,12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29876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INFORMATIZAÇÃO DE APS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326.400,00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59596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DA APS - DESEMPENHO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644.068,88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89089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DA APS - CAPITACAO PONDERADA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3.639.437,24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59758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CORONAVIRUS (COVID-19) - SAPS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43.632,00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49337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 PROGRAMAS – ATENÇÃO PRIMÁRIA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548265"/>
                  </a:ext>
                </a:extLst>
              </a:tr>
              <a:tr h="6172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DE MÉDIA E ALTA COMPLEXIDADE - MAC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5.737.115,93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4776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233D8A7-F5FB-E25A-E66B-EA435D2E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21145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99A404-FE46-978F-45FC-B5172227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38877"/>
              </p:ext>
            </p:extLst>
          </p:nvPr>
        </p:nvGraphicFramePr>
        <p:xfrm>
          <a:off x="281354" y="1216522"/>
          <a:ext cx="11629291" cy="54587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14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CORONAVIRUS (COVID-19) - SAES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135.892,80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12107"/>
                  </a:ext>
                </a:extLst>
              </a:tr>
              <a:tr h="644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EPIDEMIOLÓGICA E AMBIENTAL EM SAÚDE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556.360,00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521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QUALIFICAÇÃO DA GESTÃO DO SUS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13.270,74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99004"/>
                  </a:ext>
                </a:extLst>
              </a:tr>
              <a:tr h="521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IMPLANTAÇÃO DE AÇÕES E SERVIÇOS DE SAÚDE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955815"/>
                  </a:ext>
                </a:extLst>
              </a:tr>
              <a:tr h="521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TRANFERÊNCIAS FUNDO A FUNDO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374.768,28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69141"/>
                  </a:ext>
                </a:extLst>
              </a:tr>
              <a:tr h="52733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 ESPECIAL DA UNIÃO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7.092.023,00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968718"/>
                  </a:ext>
                </a:extLst>
              </a:tr>
              <a:tr h="52733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 DE RECURSOS DO SUS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1.560.000,00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18982"/>
                  </a:ext>
                </a:extLst>
              </a:tr>
              <a:tr h="52733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 DE CONVÊNIO DO ESTADO PARA SUS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250.000,00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226119"/>
                  </a:ext>
                </a:extLst>
              </a:tr>
              <a:tr h="52733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TRANSFERÊNCIAS DO ESTADO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847.383,17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618679"/>
                  </a:ext>
                </a:extLst>
              </a:tr>
              <a:tr h="527330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23.811.971,16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233D8A7-F5FB-E25A-E66B-EA435D2E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16877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A347AC3-539B-2872-73F0-1359AB7D6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015557"/>
              </p:ext>
            </p:extLst>
          </p:nvPr>
        </p:nvGraphicFramePr>
        <p:xfrm>
          <a:off x="0" y="1087821"/>
          <a:ext cx="12192000" cy="577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>
            <a:extLst>
              <a:ext uri="{FF2B5EF4-FFF2-40B4-BE49-F238E27FC236}">
                <a16:creationId xmlns:a16="http://schemas.microsoft.com/office/drawing/2014/main" id="{4F73EFA6-9F3C-5170-B186-B6024AE4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33353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9522D8D-0B89-3EE3-6F2E-901E8E1D9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47169"/>
              </p:ext>
            </p:extLst>
          </p:nvPr>
        </p:nvGraphicFramePr>
        <p:xfrm>
          <a:off x="363416" y="3001108"/>
          <a:ext cx="11629291" cy="192874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3628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tabLst>
                          <a:tab pos="3048000" algn="dec"/>
                        </a:tabLst>
                      </a:pP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Estruturação de unidades de atenção especializada em saúde - SUS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3048000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849.855,00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021854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 de Convênio da União para SUS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3048000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2353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3048000" algn="dec"/>
                        </a:tabLst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1.199.855,00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22333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BECF179-7988-3F0F-3D5D-F5F89EA1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10856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D750E6-BAA5-AA45-6C5E-C3562DD4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30379"/>
              </p:ext>
            </p:extLst>
          </p:nvPr>
        </p:nvGraphicFramePr>
        <p:xfrm>
          <a:off x="281354" y="1200016"/>
          <a:ext cx="11629291" cy="54753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555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9998674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58901790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93244578"/>
                    </a:ext>
                  </a:extLst>
                </a:gridCol>
                <a:gridCol w="1658281">
                  <a:extLst>
                    <a:ext uri="{9D8B030D-6E8A-4147-A177-3AD203B41FA5}">
                      <a16:colId xmlns:a16="http://schemas.microsoft.com/office/drawing/2014/main" val="3334668359"/>
                    </a:ext>
                  </a:extLst>
                </a:gridCol>
              </a:tblGrid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PAGA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67.135.322,00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61.498.220,18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50.054.410,33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48.275.090,74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52153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 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31.181.150,00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27.024.667,74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22.856.997,59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21.444.658,75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148634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</a:p>
                  </a:txBody>
                  <a:tcPr marL="75279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75923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35.954.172,00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34.473.552,44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27.197.412,74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26.830.431,99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690632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4.089.229,00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2.159.407,25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1.148.114,52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986.062,52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04768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 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4.089.229,00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2.159.407,25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1.148.114,52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986.062,52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73825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</a:p>
                  </a:txBody>
                  <a:tcPr marL="75279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67861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1196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71.224.551,00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63.657.627,43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51.202.524,85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49.261.153,26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9848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F396-7F2E-3098-AFC9-9D750B36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total com ações e serviços públicos de saúde</a:t>
            </a:r>
          </a:p>
        </p:txBody>
      </p:sp>
    </p:spTree>
    <p:extLst>
      <p:ext uri="{BB962C8B-B14F-4D97-AF65-F5344CB8AC3E}">
        <p14:creationId xmlns:p14="http://schemas.microsoft.com/office/powerpoint/2010/main" val="3697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978</TotalTime>
  <Words>579</Words>
  <Application>Microsoft Office PowerPoint</Application>
  <PresentationFormat>Widescreen</PresentationFormat>
  <Paragraphs>215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Corbel</vt:lpstr>
      <vt:lpstr>Roboto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DELANO LESKO PEREIRA BARRETO</cp:lastModifiedBy>
  <cp:revision>152</cp:revision>
  <cp:lastPrinted>2022-05-23T14:05:52Z</cp:lastPrinted>
  <dcterms:created xsi:type="dcterms:W3CDTF">2022-05-16T14:45:46Z</dcterms:created>
  <dcterms:modified xsi:type="dcterms:W3CDTF">2022-09-27T14:57:46Z</dcterms:modified>
</cp:coreProperties>
</file>