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70" r:id="rId5"/>
    <p:sldId id="261" r:id="rId6"/>
    <p:sldId id="271" r:id="rId7"/>
    <p:sldId id="258" r:id="rId8"/>
    <p:sldId id="262" r:id="rId9"/>
    <p:sldId id="272" r:id="rId10"/>
    <p:sldId id="263" r:id="rId11"/>
    <p:sldId id="259" r:id="rId12"/>
    <p:sldId id="274" r:id="rId13"/>
    <p:sldId id="266" r:id="rId14"/>
    <p:sldId id="276" r:id="rId15"/>
    <p:sldId id="268" r:id="rId16"/>
    <p:sldId id="269" r:id="rId17"/>
    <p:sldId id="273" r:id="rId18"/>
    <p:sldId id="267" r:id="rId19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47" userDrawn="1">
          <p15:clr>
            <a:srgbClr val="A4A3A4"/>
          </p15:clr>
        </p15:guide>
        <p15:guide id="2" pos="12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4B5F"/>
    <a:srgbClr val="496C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8D230F3-CF80-4859-8CE7-A43EE81993B5}" styleName="Estilo Claro 1 - Ênfase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Estilo Claro 1 - Ênfase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5730" autoAdjust="0"/>
    <p:restoredTop sz="94660"/>
  </p:normalViewPr>
  <p:slideViewPr>
    <p:cSldViewPr snapToGrid="0">
      <p:cViewPr varScale="1">
        <p:scale>
          <a:sx n="79" d="100"/>
          <a:sy n="79" d="100"/>
        </p:scale>
        <p:origin x="1320" y="91"/>
      </p:cViewPr>
      <p:guideLst>
        <p:guide orient="horz" pos="4247"/>
        <p:guide pos="12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dirty="0"/>
              <a:t>COMPARATIVO da Receita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Análise da Receita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gradFill flip="none" rotWithShape="1">
                <a:gsLst>
                  <a:gs pos="0">
                    <a:srgbClr val="FFC000">
                      <a:shade val="30000"/>
                      <a:satMod val="115000"/>
                    </a:srgbClr>
                  </a:gs>
                  <a:gs pos="50000">
                    <a:srgbClr val="FFC000">
                      <a:shade val="67500"/>
                      <a:satMod val="115000"/>
                    </a:srgbClr>
                  </a:gs>
                  <a:gs pos="100000">
                    <a:srgbClr val="FFC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559-4B0C-B09A-2E2932A09578}"/>
              </c:ext>
            </c:extLst>
          </c:dPt>
          <c:dPt>
            <c:idx val="1"/>
            <c:invertIfNegative val="0"/>
            <c:bubble3D val="0"/>
            <c:spPr>
              <a:gradFill flip="none" rotWithShape="1">
                <a:gsLst>
                  <a:gs pos="0">
                    <a:schemeClr val="accent3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3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3">
                      <a:lumMod val="75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559-4B0C-B09A-2E2932A09578}"/>
              </c:ext>
            </c:extLst>
          </c:dPt>
          <c:dLbls>
            <c:dLbl>
              <c:idx val="0"/>
              <c:layout>
                <c:manualLayout>
                  <c:x val="-6.2499709736797276E-3"/>
                  <c:y val="-0.4218749740480454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lt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pt-B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559-4B0C-B09A-2E2932A09578}"/>
                </c:ext>
              </c:extLst>
            </c:dLbl>
            <c:dLbl>
              <c:idx val="1"/>
              <c:layout>
                <c:manualLayout>
                  <c:x val="-3.6111111900942955E-3"/>
                  <c:y val="-0.3328124795267913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AF6D9B7A-EF76-4D47-9E20-72DD43D8007D}" type="VALUE">
                      <a:rPr lang="en-US" b="1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2000" b="1"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[VALOR]</a:t>
                    </a:fld>
                    <a:endParaRPr lang="pt-BR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lt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pt-B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A559-4B0C-B09A-2E2932A09578}"/>
                </c:ext>
              </c:extLst>
            </c:dLbl>
            <c:dLbl>
              <c:idx val="2"/>
              <c:layout>
                <c:manualLayout>
                  <c:x val="0"/>
                  <c:y val="-5.390624668391708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BFF6DC8F-45C3-4315-9351-ADF96949A510}" type="VALUE">
                      <a:rPr lang="en-US" b="1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2000" b="1"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[VALOR]</a:t>
                    </a:fld>
                    <a:endParaRPr lang="pt-BR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lt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pt-B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A559-4B0C-B09A-2E2932A0957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Planilha1!$A$2:$A$4</c:f>
              <c:strCache>
                <c:ptCount val="3"/>
                <c:pt idx="0">
                  <c:v>realizado no
período atual</c:v>
                </c:pt>
                <c:pt idx="1">
                  <c:v>realizado no
período do ano anterior</c:v>
                </c:pt>
                <c:pt idx="2">
                  <c:v>%</c:v>
                </c:pt>
              </c:strCache>
            </c:strRef>
          </c:cat>
          <c:val>
            <c:numRef>
              <c:f>Planilha1!$B$2:$B$4</c:f>
              <c:numCache>
                <c:formatCode>#,##0.00</c:formatCode>
                <c:ptCount val="3"/>
                <c:pt idx="0">
                  <c:v>225490633.21000001</c:v>
                </c:pt>
                <c:pt idx="1">
                  <c:v>155793614.00999999</c:v>
                </c:pt>
                <c:pt idx="2" formatCode="0.00%">
                  <c:v>0.44736762570721511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559-4B0C-B09A-2E2932A0957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1635382416"/>
        <c:axId val="1635384496"/>
      </c:barChart>
      <c:catAx>
        <c:axId val="16353824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635384496"/>
        <c:crosses val="autoZero"/>
        <c:auto val="1"/>
        <c:lblAlgn val="ctr"/>
        <c:lblOffset val="100"/>
        <c:noMultiLvlLbl val="0"/>
      </c:catAx>
      <c:valAx>
        <c:axId val="1635384496"/>
        <c:scaling>
          <c:orientation val="minMax"/>
        </c:scaling>
        <c:delete val="1"/>
        <c:axPos val="l"/>
        <c:numFmt formatCode="#,##0.00" sourceLinked="1"/>
        <c:majorTickMark val="none"/>
        <c:minorTickMark val="none"/>
        <c:tickLblPos val="nextTo"/>
        <c:crossAx val="1635382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Análise da DESPESA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Análise da Despesa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gradFill flip="none" rotWithShape="1">
                <a:gsLst>
                  <a:gs pos="0">
                    <a:srgbClr val="FFC000">
                      <a:shade val="30000"/>
                      <a:satMod val="115000"/>
                    </a:srgbClr>
                  </a:gs>
                  <a:gs pos="50000">
                    <a:srgbClr val="FFC000">
                      <a:shade val="67500"/>
                      <a:satMod val="115000"/>
                    </a:srgbClr>
                  </a:gs>
                  <a:gs pos="100000">
                    <a:srgbClr val="FFC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793-4F24-8DB6-9CCC41FC8F8A}"/>
              </c:ext>
            </c:extLst>
          </c:dPt>
          <c:dPt>
            <c:idx val="1"/>
            <c:invertIfNegative val="0"/>
            <c:bubble3D val="0"/>
            <c:spPr>
              <a:gradFill flip="none" rotWithShape="1">
                <a:gsLst>
                  <a:gs pos="0">
                    <a:schemeClr val="accent3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3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3">
                      <a:lumMod val="75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8793-4F24-8DB6-9CCC41FC8F8A}"/>
              </c:ext>
            </c:extLst>
          </c:dPt>
          <c:dPt>
            <c:idx val="2"/>
            <c:invertIfNegative val="0"/>
            <c:bubble3D val="0"/>
            <c:spPr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8793-4F24-8DB6-9CCC41FC8F8A}"/>
              </c:ext>
            </c:extLst>
          </c:dPt>
          <c:dLbls>
            <c:dLbl>
              <c:idx val="0"/>
              <c:layout>
                <c:manualLayout>
                  <c:x val="-2.638859783585443E-3"/>
                  <c:y val="-0.4242187239038678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lt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pt-B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793-4F24-8DB6-9CCC41FC8F8A}"/>
                </c:ext>
              </c:extLst>
            </c:dLbl>
            <c:dLbl>
              <c:idx val="1"/>
              <c:layout>
                <c:manualLayout>
                  <c:x val="-3.6111111900942955E-3"/>
                  <c:y val="-0.2789062328428745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AF6D9B7A-EF76-4D47-9E20-72DD43D8007D}" type="VALUE">
                      <a:rPr lang="en-US" b="1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2000" b="1"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[VALOR]</a:t>
                    </a:fld>
                    <a:endParaRPr lang="pt-BR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lt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pt-B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8793-4F24-8DB6-9CCC41FC8F8A}"/>
                </c:ext>
              </c:extLst>
            </c:dLbl>
            <c:dLbl>
              <c:idx val="2"/>
              <c:layout>
                <c:manualLayout>
                  <c:x val="-2.4074074600628635E-3"/>
                  <c:y val="-0.26718748356376215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BFF6DC8F-45C3-4315-9351-ADF96949A510}" type="VALUE">
                      <a:rPr lang="en-US" b="1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2000" b="1"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[VALOR]</a:t>
                    </a:fld>
                    <a:endParaRPr lang="pt-BR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lt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pt-B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8793-4F24-8DB6-9CCC41FC8F8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Planilha1!$A$2:$A$4</c:f>
              <c:strCache>
                <c:ptCount val="3"/>
                <c:pt idx="0">
                  <c:v>EMPENHADO</c:v>
                </c:pt>
                <c:pt idx="1">
                  <c:v>LIQUIDADO</c:v>
                </c:pt>
                <c:pt idx="2">
                  <c:v>PAGO</c:v>
                </c:pt>
              </c:strCache>
            </c:strRef>
          </c:cat>
          <c:val>
            <c:numRef>
              <c:f>Planilha1!$B$2:$B$4</c:f>
              <c:numCache>
                <c:formatCode>#,##0.00</c:formatCode>
                <c:ptCount val="3"/>
                <c:pt idx="0">
                  <c:v>256536053.02000001</c:v>
                </c:pt>
                <c:pt idx="1">
                  <c:v>183115264.02000001</c:v>
                </c:pt>
                <c:pt idx="2">
                  <c:v>177005331.97999999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793-4F24-8DB6-9CCC41FC8F8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1635382416"/>
        <c:axId val="1635384496"/>
      </c:barChart>
      <c:catAx>
        <c:axId val="16353824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635384496"/>
        <c:crosses val="autoZero"/>
        <c:auto val="1"/>
        <c:lblAlgn val="ctr"/>
        <c:lblOffset val="100"/>
        <c:noMultiLvlLbl val="0"/>
      </c:catAx>
      <c:valAx>
        <c:axId val="1635384496"/>
        <c:scaling>
          <c:orientation val="minMax"/>
        </c:scaling>
        <c:delete val="1"/>
        <c:axPos val="l"/>
        <c:numFmt formatCode="#,##0.00" sourceLinked="1"/>
        <c:majorTickMark val="none"/>
        <c:minorTickMark val="none"/>
        <c:tickLblPos val="nextTo"/>
        <c:crossAx val="1635382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Análise da Despesa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gradFill flip="none" rotWithShape="1">
                <a:gsLst>
                  <a:gs pos="0">
                    <a:srgbClr val="FFC000">
                      <a:shade val="30000"/>
                      <a:satMod val="115000"/>
                    </a:srgbClr>
                  </a:gs>
                  <a:gs pos="50000">
                    <a:srgbClr val="FFC000">
                      <a:shade val="67500"/>
                      <a:satMod val="115000"/>
                    </a:srgbClr>
                  </a:gs>
                  <a:gs pos="100000">
                    <a:srgbClr val="FFC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E2E-4C3E-A9F8-326DF7C16C9A}"/>
              </c:ext>
            </c:extLst>
          </c:dPt>
          <c:dPt>
            <c:idx val="1"/>
            <c:invertIfNegative val="0"/>
            <c:bubble3D val="0"/>
            <c:spPr>
              <a:gradFill flip="none" rotWithShape="1">
                <a:gsLst>
                  <a:gs pos="0">
                    <a:schemeClr val="accent3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3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3">
                      <a:lumMod val="75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E2E-4C3E-A9F8-326DF7C16C9A}"/>
              </c:ext>
            </c:extLst>
          </c:dPt>
          <c:dPt>
            <c:idx val="2"/>
            <c:invertIfNegative val="0"/>
            <c:bubble3D val="0"/>
            <c:spPr>
              <a:gradFill flip="none" rotWithShape="1">
                <a:gsLst>
                  <a:gs pos="0">
                    <a:schemeClr val="tx2">
                      <a:lumMod val="75000"/>
                      <a:shade val="30000"/>
                      <a:satMod val="115000"/>
                    </a:schemeClr>
                  </a:gs>
                  <a:gs pos="50000">
                    <a:schemeClr val="tx2">
                      <a:lumMod val="75000"/>
                      <a:shade val="67500"/>
                      <a:satMod val="115000"/>
                    </a:schemeClr>
                  </a:gs>
                  <a:gs pos="100000">
                    <a:schemeClr val="tx2">
                      <a:lumMod val="75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E2E-4C3E-A9F8-326DF7C16C9A}"/>
              </c:ext>
            </c:extLst>
          </c:dPt>
          <c:dLbls>
            <c:dLbl>
              <c:idx val="0"/>
              <c:layout>
                <c:manualLayout>
                  <c:x val="-6.2539822156561734E-3"/>
                  <c:y val="-0.4547536045810762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lt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pt-B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E2E-4C3E-A9F8-326DF7C16C9A}"/>
                </c:ext>
              </c:extLst>
            </c:dLbl>
            <c:dLbl>
              <c:idx val="1"/>
              <c:layout>
                <c:manualLayout>
                  <c:x val="-3.6111431348855613E-3"/>
                  <c:y val="-0.4151385839566527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AF6D9B7A-EF76-4D47-9E20-72DD43D8007D}" type="VALUE">
                      <a:rPr lang="en-US" b="1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2000" b="1"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[VALOR]</a:t>
                    </a:fld>
                    <a:endParaRPr lang="pt-BR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lt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pt-B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1E2E-4C3E-A9F8-326DF7C16C9A}"/>
                </c:ext>
              </c:extLst>
            </c:dLbl>
            <c:dLbl>
              <c:idx val="2"/>
              <c:layout>
                <c:manualLayout>
                  <c:x val="-2.4074287565903742E-3"/>
                  <c:y val="-0.1027690528781627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BFF6DC8F-45C3-4315-9351-ADF96949A510}" type="VALUE">
                      <a:rPr lang="en-US" b="1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2000" b="1"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[VALOR]</a:t>
                    </a:fld>
                    <a:endParaRPr lang="pt-BR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lt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pt-B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1E2E-4C3E-A9F8-326DF7C16C9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Planilha1!$A$2:$A$4</c:f>
              <c:strCache>
                <c:ptCount val="3"/>
                <c:pt idx="0">
                  <c:v>Receitas primárias totais</c:v>
                </c:pt>
                <c:pt idx="1">
                  <c:v>Despesas primárias totais</c:v>
                </c:pt>
                <c:pt idx="2">
                  <c:v>Resultado primário</c:v>
                </c:pt>
              </c:strCache>
            </c:strRef>
          </c:cat>
          <c:val>
            <c:numRef>
              <c:f>Planilha1!$B$2:$B$4</c:f>
              <c:numCache>
                <c:formatCode>#,##0.00</c:formatCode>
                <c:ptCount val="3"/>
                <c:pt idx="0">
                  <c:v>191693697.61000001</c:v>
                </c:pt>
                <c:pt idx="1">
                  <c:v>170370309.18000001</c:v>
                </c:pt>
                <c:pt idx="2">
                  <c:v>21323388.43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E2E-4C3E-A9F8-326DF7C16C9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1635382416"/>
        <c:axId val="1635384496"/>
      </c:barChart>
      <c:catAx>
        <c:axId val="16353824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635384496"/>
        <c:crosses val="autoZero"/>
        <c:auto val="1"/>
        <c:lblAlgn val="ctr"/>
        <c:lblOffset val="100"/>
        <c:noMultiLvlLbl val="0"/>
      </c:catAx>
      <c:valAx>
        <c:axId val="1635384496"/>
        <c:scaling>
          <c:orientation val="minMax"/>
        </c:scaling>
        <c:delete val="1"/>
        <c:axPos val="l"/>
        <c:numFmt formatCode="#,##0.00" sourceLinked="1"/>
        <c:majorTickMark val="none"/>
        <c:minorTickMark val="none"/>
        <c:tickLblPos val="nextTo"/>
        <c:crossAx val="1635382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2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3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style1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A3375032-DD67-47BD-ABCE-186960EE89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Espaço Reservado para Número de Slide 5">
            <a:extLst>
              <a:ext uri="{FF2B5EF4-FFF2-40B4-BE49-F238E27FC236}">
                <a16:creationId xmlns:a16="http://schemas.microsoft.com/office/drawing/2014/main" id="{E04499FC-AC52-46E8-A06A-7445CFEDB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85679" y="6343472"/>
            <a:ext cx="909034" cy="365125"/>
          </a:xfrm>
          <a:prstGeom prst="rect">
            <a:avLst/>
          </a:prstGeom>
        </p:spPr>
        <p:txBody>
          <a:bodyPr/>
          <a:lstStyle/>
          <a:p>
            <a:fld id="{4EB041DD-C411-4E77-A066-260960984F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927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9DC28EC6-06A3-4509-A17A-F8ADFC0104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450" y="-411006"/>
            <a:ext cx="11054550" cy="1524003"/>
          </a:xfrm>
          <a:prstGeom prst="rect">
            <a:avLst/>
          </a:prstGeom>
        </p:spPr>
      </p:pic>
      <p:pic>
        <p:nvPicPr>
          <p:cNvPr id="4" name="Imagem 2">
            <a:extLst>
              <a:ext uri="{FF2B5EF4-FFF2-40B4-BE49-F238E27FC236}">
                <a16:creationId xmlns:a16="http://schemas.microsoft.com/office/drawing/2014/main" id="{7AB46014-AA7D-08E1-0DD2-F1B6B758643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70" y="607353"/>
            <a:ext cx="1711228" cy="505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7069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38600" y="0"/>
            <a:ext cx="8153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9/27/2022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77F3CC29-BC4C-485F-8557-3871B1E8EC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10" r="17571"/>
          <a:stretch/>
        </p:blipFill>
        <p:spPr>
          <a:xfrm flipH="1">
            <a:off x="0" y="0"/>
            <a:ext cx="12192000" cy="110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0490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8" r:id="rId1"/>
    <p:sldLayoutId id="214748366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474A2A06-81D6-48F4-9EA2-2D068119B0E0}"/>
              </a:ext>
            </a:extLst>
          </p:cNvPr>
          <p:cNvSpPr txBox="1"/>
          <p:nvPr/>
        </p:nvSpPr>
        <p:spPr>
          <a:xfrm>
            <a:off x="768350" y="5330825"/>
            <a:ext cx="21700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>
                <a:solidFill>
                  <a:srgbClr val="496C8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APRESENTAÇÃO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FAC83BD-FBF5-4DD1-9040-C58A5A9409E0}"/>
              </a:ext>
            </a:extLst>
          </p:cNvPr>
          <p:cNvSpPr txBox="1"/>
          <p:nvPr/>
        </p:nvSpPr>
        <p:spPr>
          <a:xfrm>
            <a:off x="768348" y="5737220"/>
            <a:ext cx="53935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>
                <a:solidFill>
                  <a:srgbClr val="496C8A"/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>GESTÃO FISCAL – 2º QUA 2022</a:t>
            </a:r>
          </a:p>
        </p:txBody>
      </p:sp>
      <p:pic>
        <p:nvPicPr>
          <p:cNvPr id="6" name="Imagem 2">
            <a:extLst>
              <a:ext uri="{FF2B5EF4-FFF2-40B4-BE49-F238E27FC236}">
                <a16:creationId xmlns:a16="http://schemas.microsoft.com/office/drawing/2014/main" id="{F84264B5-8E53-861E-D45B-A85FD27F1A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9092" y="5174454"/>
            <a:ext cx="3466935" cy="1024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051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32000" fill="hold" grpId="1" nodeType="clickEffect" p14:presetBounceEnd="3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4000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4000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arrow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accel="12000" fill="hold" grpId="0" nodeType="click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1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14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1"/>
          <p:bldP spid="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3200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arrow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accel="12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1"/>
          <p:bldP spid="5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2C0FEED4-D2E1-9F13-CE3E-75EC2EFB3A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9742359"/>
              </p:ext>
            </p:extLst>
          </p:nvPr>
        </p:nvGraphicFramePr>
        <p:xfrm>
          <a:off x="199291" y="1425228"/>
          <a:ext cx="11793417" cy="5094629"/>
        </p:xfrm>
        <a:graphic>
          <a:graphicData uri="http://schemas.openxmlformats.org/drawingml/2006/table">
            <a:tbl>
              <a:tblPr>
                <a:tableStyleId>{5FD0F851-EC5A-4D38-B0AD-8093EC10F338}</a:tableStyleId>
              </a:tblPr>
              <a:tblGrid>
                <a:gridCol w="4132570">
                  <a:extLst>
                    <a:ext uri="{9D8B030D-6E8A-4147-A177-3AD203B41FA5}">
                      <a16:colId xmlns:a16="http://schemas.microsoft.com/office/drawing/2014/main" val="709257934"/>
                    </a:ext>
                  </a:extLst>
                </a:gridCol>
                <a:gridCol w="1910338">
                  <a:extLst>
                    <a:ext uri="{9D8B030D-6E8A-4147-A177-3AD203B41FA5}">
                      <a16:colId xmlns:a16="http://schemas.microsoft.com/office/drawing/2014/main" val="3074913979"/>
                    </a:ext>
                  </a:extLst>
                </a:gridCol>
                <a:gridCol w="1890845">
                  <a:extLst>
                    <a:ext uri="{9D8B030D-6E8A-4147-A177-3AD203B41FA5}">
                      <a16:colId xmlns:a16="http://schemas.microsoft.com/office/drawing/2014/main" val="2793069785"/>
                    </a:ext>
                  </a:extLst>
                </a:gridCol>
                <a:gridCol w="1929832">
                  <a:extLst>
                    <a:ext uri="{9D8B030D-6E8A-4147-A177-3AD203B41FA5}">
                      <a16:colId xmlns:a16="http://schemas.microsoft.com/office/drawing/2014/main" val="1452906799"/>
                    </a:ext>
                  </a:extLst>
                </a:gridCol>
                <a:gridCol w="1929832">
                  <a:extLst>
                    <a:ext uri="{9D8B030D-6E8A-4147-A177-3AD203B41FA5}">
                      <a16:colId xmlns:a16="http://schemas.microsoft.com/office/drawing/2014/main" val="377651332"/>
                    </a:ext>
                  </a:extLst>
                </a:gridCol>
              </a:tblGrid>
              <a:tr h="60248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Categoria/Grupo</a:t>
                      </a:r>
                      <a:endParaRPr lang="pt-BR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Dotação Atualizada</a:t>
                      </a:r>
                    </a:p>
                    <a:p>
                      <a:pPr algn="ctr" fontAlgn="ctr"/>
                      <a:r>
                        <a:rPr lang="pt-BR" sz="16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(a)</a:t>
                      </a:r>
                      <a:endParaRPr lang="pt-BR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Empenhado</a:t>
                      </a:r>
                    </a:p>
                    <a:p>
                      <a:pPr algn="ctr" fontAlgn="ctr"/>
                      <a:r>
                        <a:rPr lang="pt-BR" sz="16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(b)</a:t>
                      </a:r>
                      <a:endParaRPr lang="pt-BR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Liquidado</a:t>
                      </a:r>
                    </a:p>
                    <a:p>
                      <a:pPr algn="ctr" fontAlgn="ctr"/>
                      <a:r>
                        <a:rPr lang="pt-BR" sz="16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(d)</a:t>
                      </a:r>
                      <a:endParaRPr lang="pt-BR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Pago</a:t>
                      </a:r>
                    </a:p>
                    <a:p>
                      <a:pPr algn="ctr" fontAlgn="ctr"/>
                      <a:r>
                        <a:rPr lang="pt-BR" sz="16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(e)</a:t>
                      </a:r>
                      <a:endParaRPr lang="pt-BR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42073355"/>
                  </a:ext>
                </a:extLst>
              </a:tr>
              <a:tr h="40837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DESPESAS CORRENTES</a:t>
                      </a:r>
                      <a:endParaRPr lang="pt-BR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234.772.646,87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201.021.424,77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162.204.132,58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157.083.545,75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927029"/>
                  </a:ext>
                </a:extLst>
              </a:tr>
              <a:tr h="40837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PESSOAL E ENCARGOS SOCIAIS</a:t>
                      </a:r>
                      <a:endParaRPr lang="pt-BR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146.008.801,54 </a:t>
                      </a:r>
                    </a:p>
                  </a:txBody>
                  <a:tcPr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123.238.620,62 </a:t>
                      </a:r>
                    </a:p>
                  </a:txBody>
                  <a:tcPr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104.680.477,24 </a:t>
                      </a:r>
                    </a:p>
                  </a:txBody>
                  <a:tcPr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101.449.428,27 </a:t>
                      </a:r>
                    </a:p>
                  </a:txBody>
                  <a:tcPr marR="0" marT="0" marB="0" anchor="ctr"/>
                </a:tc>
                <a:extLst>
                  <a:ext uri="{0D108BD9-81ED-4DB2-BD59-A6C34878D82A}">
                    <a16:rowId xmlns:a16="http://schemas.microsoft.com/office/drawing/2014/main" val="113698246"/>
                  </a:ext>
                </a:extLst>
              </a:tr>
              <a:tr h="40837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JUROS E ENCARGOS DA DÍVIDA</a:t>
                      </a:r>
                      <a:endParaRPr lang="pt-BR" sz="16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5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988.996,76 </a:t>
                      </a:r>
                    </a:p>
                  </a:txBody>
                  <a:tcPr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851.769,93 </a:t>
                      </a:r>
                    </a:p>
                  </a:txBody>
                  <a:tcPr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781.505,54 </a:t>
                      </a:r>
                    </a:p>
                  </a:txBody>
                  <a:tcPr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781.505,54 </a:t>
                      </a:r>
                    </a:p>
                  </a:txBody>
                  <a:tcPr marR="0" marT="0" marB="0" anchor="ctr">
                    <a:solidFill>
                      <a:srgbClr val="324B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631209"/>
                  </a:ext>
                </a:extLst>
              </a:tr>
              <a:tr h="40837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OUTRAS DESPESAS CORRENTES</a:t>
                      </a:r>
                      <a:endParaRPr lang="pt-BR" sz="16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87.774.848,57 </a:t>
                      </a:r>
                    </a:p>
                  </a:txBody>
                  <a:tcPr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76.931.034,22 </a:t>
                      </a:r>
                    </a:p>
                  </a:txBody>
                  <a:tcPr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56.742.149,80 </a:t>
                      </a:r>
                    </a:p>
                  </a:txBody>
                  <a:tcPr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54.852.611,94 </a:t>
                      </a:r>
                    </a:p>
                  </a:txBody>
                  <a:tcPr marR="0" marT="0" marB="0" anchor="ctr"/>
                </a:tc>
                <a:extLst>
                  <a:ext uri="{0D108BD9-81ED-4DB2-BD59-A6C34878D82A}">
                    <a16:rowId xmlns:a16="http://schemas.microsoft.com/office/drawing/2014/main" val="1582077353"/>
                  </a:ext>
                </a:extLst>
              </a:tr>
              <a:tr h="40837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DESPESA DE CAPITAL</a:t>
                      </a:r>
                      <a:endParaRPr lang="pt-BR" sz="1600" b="1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91.455.743,58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55.514.628,25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20.911.131,44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19.921.786,23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2397999"/>
                  </a:ext>
                </a:extLst>
              </a:tr>
              <a:tr h="40837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INVESTIMENTOS</a:t>
                      </a:r>
                      <a:endParaRPr lang="pt-BR" sz="16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83.235.203,58 </a:t>
                      </a:r>
                    </a:p>
                  </a:txBody>
                  <a:tcPr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48.675.156,96 </a:t>
                      </a:r>
                    </a:p>
                  </a:txBody>
                  <a:tcPr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16.024.641,69 </a:t>
                      </a:r>
                    </a:p>
                  </a:txBody>
                  <a:tcPr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15.035.296,48 </a:t>
                      </a:r>
                    </a:p>
                  </a:txBody>
                  <a:tcPr marR="0" marT="0" marB="0" anchor="ctr"/>
                </a:tc>
                <a:extLst>
                  <a:ext uri="{0D108BD9-81ED-4DB2-BD59-A6C34878D82A}">
                    <a16:rowId xmlns:a16="http://schemas.microsoft.com/office/drawing/2014/main" val="1292991130"/>
                  </a:ext>
                </a:extLst>
              </a:tr>
              <a:tr h="40837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INVERSÕES FINANCEIRAS</a:t>
                      </a:r>
                      <a:endParaRPr lang="pt-BR" sz="16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5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45.540,00 </a:t>
                      </a:r>
                    </a:p>
                  </a:txBody>
                  <a:tcPr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  -   </a:t>
                      </a:r>
                    </a:p>
                  </a:txBody>
                  <a:tcPr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-   </a:t>
                      </a:r>
                    </a:p>
                  </a:txBody>
                  <a:tcPr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-   </a:t>
                      </a:r>
                    </a:p>
                  </a:txBody>
                  <a:tcPr marR="0" marT="0" marB="0" anchor="ctr">
                    <a:solidFill>
                      <a:srgbClr val="324B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306192"/>
                  </a:ext>
                </a:extLst>
              </a:tr>
              <a:tr h="40837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AMORTIZAÇÃO DA DÍVIDA</a:t>
                      </a:r>
                      <a:endParaRPr lang="pt-BR" sz="16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8.175.000,00 </a:t>
                      </a:r>
                    </a:p>
                  </a:txBody>
                  <a:tcPr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6.839.471,29 </a:t>
                      </a:r>
                    </a:p>
                  </a:txBody>
                  <a:tcPr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4.886.489,75 </a:t>
                      </a:r>
                    </a:p>
                  </a:txBody>
                  <a:tcPr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4.886.489,75 </a:t>
                      </a:r>
                    </a:p>
                  </a:txBody>
                  <a:tcPr marR="0" marT="0" marB="0" anchor="ctr"/>
                </a:tc>
                <a:extLst>
                  <a:ext uri="{0D108BD9-81ED-4DB2-BD59-A6C34878D82A}">
                    <a16:rowId xmlns:a16="http://schemas.microsoft.com/office/drawing/2014/main" val="2237456042"/>
                  </a:ext>
                </a:extLst>
              </a:tr>
              <a:tr h="40837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 TOTAL DA DESPESA</a:t>
                      </a:r>
                      <a:endParaRPr lang="pt-BR" sz="1600" b="1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326.228.390,45 </a:t>
                      </a:r>
                    </a:p>
                  </a:txBody>
                  <a:tcPr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256.536.053,02 </a:t>
                      </a:r>
                    </a:p>
                  </a:txBody>
                  <a:tcPr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183.115.264,02 </a:t>
                      </a:r>
                    </a:p>
                  </a:txBody>
                  <a:tcPr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177.005.331,98 </a:t>
                      </a:r>
                    </a:p>
                  </a:txBody>
                  <a:tcPr marR="0" marT="0" marB="0" anchor="ctr">
                    <a:solidFill>
                      <a:srgbClr val="324B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1008441"/>
                  </a:ext>
                </a:extLst>
              </a:tr>
              <a:tr h="40837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RESERVA DE CONTINGÊNCIA / RPPS</a:t>
                      </a:r>
                    </a:p>
                  </a:txBody>
                  <a:tcPr marL="17145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20.809.200,00 </a:t>
                      </a:r>
                    </a:p>
                  </a:txBody>
                  <a:tcPr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  -   </a:t>
                      </a:r>
                    </a:p>
                  </a:txBody>
                  <a:tcPr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-   </a:t>
                      </a:r>
                    </a:p>
                  </a:txBody>
                  <a:tcPr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-   </a:t>
                      </a:r>
                    </a:p>
                  </a:txBody>
                  <a:tcPr marR="0" marT="0" marB="0" anchor="ctr"/>
                </a:tc>
                <a:extLst>
                  <a:ext uri="{0D108BD9-81ED-4DB2-BD59-A6C34878D82A}">
                    <a16:rowId xmlns:a16="http://schemas.microsoft.com/office/drawing/2014/main" val="2850077235"/>
                  </a:ext>
                </a:extLst>
              </a:tr>
              <a:tr h="40837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DAS DESPESAS</a:t>
                      </a:r>
                      <a:endParaRPr lang="pt-BR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347.037.590,45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256.536.053,02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183.115.264,02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177.005.331,98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3223692"/>
                  </a:ext>
                </a:extLst>
              </a:tr>
            </a:tbl>
          </a:graphicData>
        </a:graphic>
      </p:graphicFrame>
      <p:sp>
        <p:nvSpPr>
          <p:cNvPr id="3" name="CaixaDeTexto 2">
            <a:extLst>
              <a:ext uri="{FF2B5EF4-FFF2-40B4-BE49-F238E27FC236}">
                <a16:creationId xmlns:a16="http://schemas.microsoft.com/office/drawing/2014/main" id="{865E2A34-19A9-F602-7D46-BF8949C2FF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6275" y="182684"/>
            <a:ext cx="7705725" cy="52322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+mn-lt"/>
                <a:cs typeface="Arial" panose="020B0604020202020204" pitchFamily="34" charset="0"/>
              </a:rPr>
              <a:t>Detalhamento da Despesa por Categoria e Grupo</a:t>
            </a:r>
          </a:p>
        </p:txBody>
      </p:sp>
    </p:spTree>
    <p:extLst>
      <p:ext uri="{BB962C8B-B14F-4D97-AF65-F5344CB8AC3E}">
        <p14:creationId xmlns:p14="http://schemas.microsoft.com/office/powerpoint/2010/main" val="4284255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3">
            <a:extLst>
              <a:ext uri="{FF2B5EF4-FFF2-40B4-BE49-F238E27FC236}">
                <a16:creationId xmlns:a16="http://schemas.microsoft.com/office/drawing/2014/main" id="{BA05DB1C-4E3E-5A4C-3697-CF6EA9398D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6275" y="182684"/>
            <a:ext cx="7705725" cy="76944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+mn-lt"/>
                <a:cs typeface="Arial" panose="020B0604020202020204" pitchFamily="34" charset="0"/>
              </a:rPr>
              <a:t>Resumo Orçamentário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>
                <a:cs typeface="Arial" panose="020B0604020202020204" pitchFamily="34" charset="0"/>
              </a:rPr>
              <a:t>(R$)</a:t>
            </a:r>
          </a:p>
        </p:txBody>
      </p:sp>
      <p:graphicFrame>
        <p:nvGraphicFramePr>
          <p:cNvPr id="13" name="Gráfico 12">
            <a:extLst>
              <a:ext uri="{FF2B5EF4-FFF2-40B4-BE49-F238E27FC236}">
                <a16:creationId xmlns:a16="http://schemas.microsoft.com/office/drawing/2014/main" id="{B3C12D8F-233A-1E62-39B5-A3708818E24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12801537"/>
              </p:ext>
            </p:extLst>
          </p:nvPr>
        </p:nvGraphicFramePr>
        <p:xfrm>
          <a:off x="867508" y="1240042"/>
          <a:ext cx="10550769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45545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1" uiExpand="1">
        <p:bldSub>
          <a:bldChart bld="categoryEl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E56C4604-A858-1A14-74EC-924942AE13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1" y="182684"/>
            <a:ext cx="975360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cs typeface="Arial" panose="020B0604020202020204" pitchFamily="34" charset="0"/>
              </a:rPr>
              <a:t>Aplicações de recursos próprios em educação</a:t>
            </a: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8D23E362-F908-185D-BB77-5E8AB31FD2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0460379"/>
              </p:ext>
            </p:extLst>
          </p:nvPr>
        </p:nvGraphicFramePr>
        <p:xfrm>
          <a:off x="1018309" y="2057812"/>
          <a:ext cx="10155382" cy="2489126"/>
        </p:xfrm>
        <a:graphic>
          <a:graphicData uri="http://schemas.openxmlformats.org/drawingml/2006/table">
            <a:tbl>
              <a:tblPr>
                <a:tableStyleId>{5FD0F851-EC5A-4D38-B0AD-8093EC10F338}</a:tableStyleId>
              </a:tblPr>
              <a:tblGrid>
                <a:gridCol w="7033779">
                  <a:extLst>
                    <a:ext uri="{9D8B030D-6E8A-4147-A177-3AD203B41FA5}">
                      <a16:colId xmlns:a16="http://schemas.microsoft.com/office/drawing/2014/main" val="709257934"/>
                    </a:ext>
                  </a:extLst>
                </a:gridCol>
                <a:gridCol w="3121603">
                  <a:extLst>
                    <a:ext uri="{9D8B030D-6E8A-4147-A177-3AD203B41FA5}">
                      <a16:colId xmlns:a16="http://schemas.microsoft.com/office/drawing/2014/main" val="1100195717"/>
                    </a:ext>
                  </a:extLst>
                </a:gridCol>
              </a:tblGrid>
              <a:tr h="783536">
                <a:tc>
                  <a:txBody>
                    <a:bodyPr/>
                    <a:lstStyle/>
                    <a:p>
                      <a:pPr marL="82550" indent="0" algn="l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da receita líquida de impostos e transferências constitucionais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R$       99.123.618,98</a:t>
                      </a: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7934885"/>
                  </a:ext>
                </a:extLst>
              </a:tr>
              <a:tr h="565690">
                <a:tc>
                  <a:txBody>
                    <a:bodyPr/>
                    <a:lstStyle/>
                    <a:p>
                      <a:pPr marL="0" indent="0" algn="l"/>
                      <a:r>
                        <a:rPr lang="pt-BR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25% da receita</a:t>
                      </a:r>
                    </a:p>
                  </a:txBody>
                  <a:tcPr marL="91454" marR="91454" marT="45689" marB="45689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R$         24.780.904,75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4975026"/>
                  </a:ext>
                </a:extLst>
              </a:tr>
              <a:tr h="569950">
                <a:tc>
                  <a:txBody>
                    <a:bodyPr/>
                    <a:lstStyle/>
                    <a:p>
                      <a:pPr marL="82550" indent="0" algn="l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da despesa liquidada com a manutenção e desenv. do ensino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R$         17.700.619,11 </a:t>
                      </a: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907232"/>
                  </a:ext>
                </a:extLst>
              </a:tr>
              <a:tr h="569950">
                <a:tc>
                  <a:txBody>
                    <a:bodyPr/>
                    <a:lstStyle/>
                    <a:p>
                      <a:pPr marL="8255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aplicado na manutenção e desenvolvimento do ensino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17,86%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9469750"/>
                  </a:ext>
                </a:extLst>
              </a:tr>
            </a:tbl>
          </a:graphicData>
        </a:graphic>
      </p:graphicFrame>
      <p:sp>
        <p:nvSpPr>
          <p:cNvPr id="4" name="CaixaDeTexto 3">
            <a:extLst>
              <a:ext uri="{FF2B5EF4-FFF2-40B4-BE49-F238E27FC236}">
                <a16:creationId xmlns:a16="http://schemas.microsoft.com/office/drawing/2014/main" id="{48658291-C584-3040-C0BF-5BFFA1C287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5345" y="5269691"/>
            <a:ext cx="9753600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>
                <a:cs typeface="Arial" panose="020B0604020202020204" pitchFamily="34" charset="0"/>
              </a:rPr>
              <a:t>Nota: O percentual mínimo de aplicação na educação com recursos próprios será alcançado após o dispêndio de todo recurso recebido do FUNDEB.</a:t>
            </a:r>
          </a:p>
        </p:txBody>
      </p:sp>
    </p:spTree>
    <p:extLst>
      <p:ext uri="{BB962C8B-B14F-4D97-AF65-F5344CB8AC3E}">
        <p14:creationId xmlns:p14="http://schemas.microsoft.com/office/powerpoint/2010/main" val="2952282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41EA94C4-25F4-D5F4-E9B8-200E9B3A46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6275" y="182684"/>
            <a:ext cx="7705725" cy="52322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+mn-lt"/>
                <a:cs typeface="Arial" panose="020B0604020202020204" pitchFamily="34" charset="0"/>
              </a:rPr>
              <a:t>FUNDEB</a:t>
            </a: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655537E6-F6E9-128A-E9D0-239F48052B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6133044"/>
              </p:ext>
            </p:extLst>
          </p:nvPr>
        </p:nvGraphicFramePr>
        <p:xfrm>
          <a:off x="437745" y="1300281"/>
          <a:ext cx="11067393" cy="5375035"/>
        </p:xfrm>
        <a:graphic>
          <a:graphicData uri="http://schemas.openxmlformats.org/drawingml/2006/table">
            <a:tbl>
              <a:tblPr/>
              <a:tblGrid>
                <a:gridCol w="3843272">
                  <a:extLst>
                    <a:ext uri="{9D8B030D-6E8A-4147-A177-3AD203B41FA5}">
                      <a16:colId xmlns:a16="http://schemas.microsoft.com/office/drawing/2014/main" val="246558999"/>
                    </a:ext>
                  </a:extLst>
                </a:gridCol>
                <a:gridCol w="1212583">
                  <a:extLst>
                    <a:ext uri="{9D8B030D-6E8A-4147-A177-3AD203B41FA5}">
                      <a16:colId xmlns:a16="http://schemas.microsoft.com/office/drawing/2014/main" val="1610929863"/>
                    </a:ext>
                  </a:extLst>
                </a:gridCol>
                <a:gridCol w="3362931">
                  <a:extLst>
                    <a:ext uri="{9D8B030D-6E8A-4147-A177-3AD203B41FA5}">
                      <a16:colId xmlns:a16="http://schemas.microsoft.com/office/drawing/2014/main" val="3436996993"/>
                    </a:ext>
                  </a:extLst>
                </a:gridCol>
                <a:gridCol w="25400">
                  <a:extLst>
                    <a:ext uri="{9D8B030D-6E8A-4147-A177-3AD203B41FA5}">
                      <a16:colId xmlns:a16="http://schemas.microsoft.com/office/drawing/2014/main" val="2232782766"/>
                    </a:ext>
                  </a:extLst>
                </a:gridCol>
                <a:gridCol w="25400">
                  <a:extLst>
                    <a:ext uri="{9D8B030D-6E8A-4147-A177-3AD203B41FA5}">
                      <a16:colId xmlns:a16="http://schemas.microsoft.com/office/drawing/2014/main" val="4165312279"/>
                    </a:ext>
                  </a:extLst>
                </a:gridCol>
                <a:gridCol w="895131">
                  <a:extLst>
                    <a:ext uri="{9D8B030D-6E8A-4147-A177-3AD203B41FA5}">
                      <a16:colId xmlns:a16="http://schemas.microsoft.com/office/drawing/2014/main" val="1428459349"/>
                    </a:ext>
                  </a:extLst>
                </a:gridCol>
                <a:gridCol w="1702676">
                  <a:extLst>
                    <a:ext uri="{9D8B030D-6E8A-4147-A177-3AD203B41FA5}">
                      <a16:colId xmlns:a16="http://schemas.microsoft.com/office/drawing/2014/main" val="3106978851"/>
                    </a:ext>
                  </a:extLst>
                </a:gridCol>
              </a:tblGrid>
              <a:tr h="392584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pt-BR" sz="19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Receitas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pt-BR" sz="1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pt-BR" sz="1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9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9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9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9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6946911"/>
                  </a:ext>
                </a:extLst>
              </a:tr>
              <a:tr h="306197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pt-BR" sz="1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TRANSFERÊNCIAS DO FUNDEB</a:t>
                      </a:r>
                    </a:p>
                  </a:txBody>
                  <a:tcPr marL="17145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r>
                        <a:rPr lang="pt-BR" sz="1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r>
                        <a:rPr lang="pt-BR" sz="1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(+) R$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37.360.119,75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8169192"/>
                  </a:ext>
                </a:extLst>
              </a:tr>
              <a:tr h="306197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pt-BR" sz="1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COMPLEMENTAÇÃO DO FUNDEB</a:t>
                      </a:r>
                    </a:p>
                  </a:txBody>
                  <a:tcPr marL="17145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r>
                        <a:rPr lang="pt-BR" sz="1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r>
                        <a:rPr lang="pt-BR" sz="1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9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9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(+) R$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22.553.001,38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7287783"/>
                  </a:ext>
                </a:extLst>
              </a:tr>
              <a:tr h="392584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pt-BR" sz="1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RENDIMENTOS DE APLICAÇÃO FINANCEIRAS</a:t>
                      </a:r>
                    </a:p>
                  </a:txBody>
                  <a:tcPr marL="17145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12700" cmpd="sng">
                      <a:noFill/>
                      <a:prstDash val="soli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r>
                        <a:rPr lang="pt-BR" sz="1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9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9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(+) R$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  885.443,26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9067594"/>
                  </a:ext>
                </a:extLst>
              </a:tr>
              <a:tr h="306197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pt-BR" sz="19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Total a aplicar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r>
                        <a:rPr lang="pt-BR" sz="1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r>
                        <a:rPr lang="pt-BR" sz="1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9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9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9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R$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9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60.798.564,39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1007386"/>
                  </a:ext>
                </a:extLst>
              </a:tr>
              <a:tr h="392584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pt-BR" sz="19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Mínimo de 70% - Valorização do Profissionais da Educação Básica</a:t>
                      </a:r>
                    </a:p>
                  </a:txBody>
                  <a:tcPr marL="17145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12700" cmpd="sng">
                      <a:noFill/>
                      <a:prstDash val="soli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BR" sz="1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145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9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9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R$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9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42.558.995,07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5065726"/>
                  </a:ext>
                </a:extLst>
              </a:tr>
              <a:tr h="392584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pt-BR" sz="19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Despesas</a:t>
                      </a:r>
                      <a:endParaRPr lang="pt-BR" sz="1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r>
                        <a:rPr lang="pt-BR" sz="1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r>
                        <a:rPr lang="pt-BR" sz="1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BR" sz="1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9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6605106"/>
                  </a:ext>
                </a:extLst>
              </a:tr>
              <a:tr h="392584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pt-BR" sz="19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Remuneração dos Profissionais da Educação Básica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12700" cmpd="sng">
                      <a:noFill/>
                      <a:prstDash val="soli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BR" sz="1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9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9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9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1907161"/>
                  </a:ext>
                </a:extLst>
              </a:tr>
              <a:tr h="392584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pt-BR" sz="1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Remuneração dos Profissionais da Educação Básica</a:t>
                      </a:r>
                    </a:p>
                  </a:txBody>
                  <a:tcPr marL="17145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BR" sz="1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9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(+) R$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37.386.694,20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2973699"/>
                  </a:ext>
                </a:extLst>
              </a:tr>
              <a:tr h="392584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pt-BR" sz="1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Encargos Sociais</a:t>
                      </a:r>
                    </a:p>
                  </a:txBody>
                  <a:tcPr marL="17145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r>
                        <a:rPr lang="pt-BR" sz="1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r>
                        <a:rPr lang="pt-BR" sz="1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BR" sz="1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9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(+) R$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6.339.988,19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080955"/>
                  </a:ext>
                </a:extLst>
              </a:tr>
              <a:tr h="39258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9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Sub - Total.............................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9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71,92%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endParaRPr lang="pt-BR" sz="19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9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9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R$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9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43.726.682,39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1823539"/>
                  </a:ext>
                </a:extLst>
              </a:tr>
              <a:tr h="612394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pt-BR" sz="19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SUPERÁVIT/DÉFICIT DE APLICAÇÃO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r>
                        <a:rPr lang="pt-BR" sz="19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r>
                        <a:rPr lang="pt-BR" sz="19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BR" sz="1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9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9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R$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9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1.167.687,32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4793182"/>
                  </a:ext>
                </a:extLst>
              </a:tr>
              <a:tr h="343510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pt-BR" sz="19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DESPESA LIQUIDADA A PAGAR 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pt-BR" sz="19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pt-BR" sz="19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9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9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R$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9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1.247.051,27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3712720"/>
                  </a:ext>
                </a:extLst>
              </a:tr>
              <a:tr h="359868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pt-BR" sz="19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SALDO FINANCEIRO TOTAL DO FUNDEB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12700" cmpd="sng">
                      <a:noFill/>
                      <a:prstDash val="solid"/>
                    </a:lnL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r>
                        <a:rPr lang="pt-BR" sz="19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BR" sz="1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9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9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R$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9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15.845.402,91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82460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3590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E56C4604-A858-1A14-74EC-924942AE13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1" y="182684"/>
            <a:ext cx="975360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+mn-lt"/>
                <a:cs typeface="Arial" panose="020B0604020202020204" pitchFamily="34" charset="0"/>
              </a:rPr>
              <a:t>Aplicações de recursos próprios em saúde</a:t>
            </a: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E99C513F-B562-580E-AFEE-C06776170C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7995110"/>
              </p:ext>
            </p:extLst>
          </p:nvPr>
        </p:nvGraphicFramePr>
        <p:xfrm>
          <a:off x="1205345" y="2904119"/>
          <a:ext cx="10155382" cy="2334380"/>
        </p:xfrm>
        <a:graphic>
          <a:graphicData uri="http://schemas.openxmlformats.org/drawingml/2006/table">
            <a:tbl>
              <a:tblPr>
                <a:tableStyleId>{5FD0F851-EC5A-4D38-B0AD-8093EC10F338}</a:tableStyleId>
              </a:tblPr>
              <a:tblGrid>
                <a:gridCol w="7033779">
                  <a:extLst>
                    <a:ext uri="{9D8B030D-6E8A-4147-A177-3AD203B41FA5}">
                      <a16:colId xmlns:a16="http://schemas.microsoft.com/office/drawing/2014/main" val="709257934"/>
                    </a:ext>
                  </a:extLst>
                </a:gridCol>
                <a:gridCol w="3121603">
                  <a:extLst>
                    <a:ext uri="{9D8B030D-6E8A-4147-A177-3AD203B41FA5}">
                      <a16:colId xmlns:a16="http://schemas.microsoft.com/office/drawing/2014/main" val="1100195717"/>
                    </a:ext>
                  </a:extLst>
                </a:gridCol>
              </a:tblGrid>
              <a:tr h="628790">
                <a:tc>
                  <a:txBody>
                    <a:bodyPr/>
                    <a:lstStyle/>
                    <a:p>
                      <a:pPr marL="82550" indent="0" algn="l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da receita líquida de impostos e transferências constitucionais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R$       96.735.187,79</a:t>
                      </a: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7934885"/>
                  </a:ext>
                </a:extLst>
              </a:tr>
              <a:tr h="565690">
                <a:tc>
                  <a:txBody>
                    <a:bodyPr/>
                    <a:lstStyle/>
                    <a:p>
                      <a:pPr marL="0" indent="0" algn="l"/>
                      <a:r>
                        <a:rPr lang="pt-BR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15% da receita</a:t>
                      </a:r>
                    </a:p>
                  </a:txBody>
                  <a:tcPr marL="91454" marR="91454" marT="45689" marB="45689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R$         14.510.278,17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4975026"/>
                  </a:ext>
                </a:extLst>
              </a:tr>
              <a:tr h="569950">
                <a:tc>
                  <a:txBody>
                    <a:bodyPr/>
                    <a:lstStyle/>
                    <a:p>
                      <a:pPr marL="82550" indent="0" algn="l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da despesa liquidada com saúde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R$         32.452.900,92</a:t>
                      </a: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907232"/>
                  </a:ext>
                </a:extLst>
              </a:tr>
              <a:tr h="569950">
                <a:tc>
                  <a:txBody>
                    <a:bodyPr/>
                    <a:lstStyle/>
                    <a:p>
                      <a:pPr marL="8255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aplicado na saúde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33,55%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94697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0120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41EA94C4-25F4-D5F4-E9B8-200E9B3A46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6275" y="182684"/>
            <a:ext cx="7705725" cy="52322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+mn-lt"/>
                <a:cs typeface="Arial" panose="020B0604020202020204" pitchFamily="34" charset="0"/>
              </a:rPr>
              <a:t>Gasto com pessoal</a:t>
            </a:r>
          </a:p>
        </p:txBody>
      </p:sp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F97D9D82-3D98-DCEE-1F95-1EFE0A14BD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6308157"/>
              </p:ext>
            </p:extLst>
          </p:nvPr>
        </p:nvGraphicFramePr>
        <p:xfrm>
          <a:off x="945930" y="1608083"/>
          <a:ext cx="10815145" cy="5067232"/>
        </p:xfrm>
        <a:graphic>
          <a:graphicData uri="http://schemas.openxmlformats.org/drawingml/2006/table">
            <a:tbl>
              <a:tblPr>
                <a:tableStyleId>{5FD0F851-EC5A-4D38-B0AD-8093EC10F338}</a:tableStyleId>
              </a:tblPr>
              <a:tblGrid>
                <a:gridCol w="7490741">
                  <a:extLst>
                    <a:ext uri="{9D8B030D-6E8A-4147-A177-3AD203B41FA5}">
                      <a16:colId xmlns:a16="http://schemas.microsoft.com/office/drawing/2014/main" val="709257934"/>
                    </a:ext>
                  </a:extLst>
                </a:gridCol>
                <a:gridCol w="3324404">
                  <a:extLst>
                    <a:ext uri="{9D8B030D-6E8A-4147-A177-3AD203B41FA5}">
                      <a16:colId xmlns:a16="http://schemas.microsoft.com/office/drawing/2014/main" val="1100195717"/>
                    </a:ext>
                  </a:extLst>
                </a:gridCol>
              </a:tblGrid>
              <a:tr h="1097060">
                <a:tc>
                  <a:txBody>
                    <a:bodyPr/>
                    <a:lstStyle/>
                    <a:p>
                      <a:pPr marL="82550" indent="0" algn="l" fontAlgn="ctr"/>
                      <a:r>
                        <a:rPr lang="pt-BR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Tabela da despesa líquida com pessoal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135.708.088,01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7934885"/>
                  </a:ext>
                </a:extLst>
              </a:tr>
              <a:tr h="986969">
                <a:tc>
                  <a:txBody>
                    <a:bodyPr/>
                    <a:lstStyle/>
                    <a:p>
                      <a:pPr marL="0" indent="0" algn="l"/>
                      <a:r>
                        <a:rPr lang="pt-BR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Receita Corrente Líquida</a:t>
                      </a:r>
                    </a:p>
                  </a:txBody>
                  <a:tcPr marL="91454" marR="91454" marT="45689" marB="45689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277.042.937,19</a:t>
                      </a: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4975026"/>
                  </a:ext>
                </a:extLst>
              </a:tr>
              <a:tr h="994401">
                <a:tc>
                  <a:txBody>
                    <a:bodyPr/>
                    <a:lstStyle/>
                    <a:p>
                      <a:pPr marL="82550" indent="0" algn="l" fontAlgn="ctr"/>
                      <a:r>
                        <a:rPr lang="pt-BR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Emendas parlamentares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6.230.433,00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907232"/>
                  </a:ext>
                </a:extLst>
              </a:tr>
              <a:tr h="994401">
                <a:tc>
                  <a:txBody>
                    <a:bodyPr/>
                    <a:lstStyle/>
                    <a:p>
                      <a:pPr marL="8255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RCL ajustada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270.812.504,19</a:t>
                      </a: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9469750"/>
                  </a:ext>
                </a:extLst>
              </a:tr>
              <a:tr h="994401">
                <a:tc>
                  <a:txBody>
                    <a:bodyPr/>
                    <a:lstStyle/>
                    <a:p>
                      <a:pPr marL="8255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da despesa líquida com pessoal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50,11%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3302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5720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41EA94C4-25F4-D5F4-E9B8-200E9B3A46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6275" y="182684"/>
            <a:ext cx="7705725" cy="52322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+mn-lt"/>
                <a:cs typeface="Arial" panose="020B0604020202020204" pitchFamily="34" charset="0"/>
              </a:rPr>
              <a:t>Resultado primário</a:t>
            </a:r>
          </a:p>
        </p:txBody>
      </p:sp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EA79DE51-F055-CD52-7A2F-66E922BC09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8602839"/>
              </p:ext>
            </p:extLst>
          </p:nvPr>
        </p:nvGraphicFramePr>
        <p:xfrm>
          <a:off x="867507" y="1240042"/>
          <a:ext cx="10539045" cy="54069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29321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Chart bld="categoryEl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41EA94C4-25F4-D5F4-E9B8-200E9B3A46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6275" y="182684"/>
            <a:ext cx="7705725" cy="52322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+mn-lt"/>
                <a:cs typeface="Arial" panose="020B0604020202020204" pitchFamily="34" charset="0"/>
              </a:rPr>
              <a:t>Resultado nominal</a:t>
            </a: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C3990EEA-AF9C-D39E-CF3E-176B1785B6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8545912"/>
              </p:ext>
            </p:extLst>
          </p:nvPr>
        </p:nvGraphicFramePr>
        <p:xfrm>
          <a:off x="1559165" y="1629499"/>
          <a:ext cx="9050219" cy="4513591"/>
        </p:xfrm>
        <a:graphic>
          <a:graphicData uri="http://schemas.openxmlformats.org/drawingml/2006/table">
            <a:tbl>
              <a:tblPr>
                <a:tableStyleId>{5FD0F851-EC5A-4D38-B0AD-8093EC10F338}</a:tableStyleId>
              </a:tblPr>
              <a:tblGrid>
                <a:gridCol w="4777268">
                  <a:extLst>
                    <a:ext uri="{9D8B030D-6E8A-4147-A177-3AD203B41FA5}">
                      <a16:colId xmlns:a16="http://schemas.microsoft.com/office/drawing/2014/main" val="709257934"/>
                    </a:ext>
                  </a:extLst>
                </a:gridCol>
                <a:gridCol w="2152792">
                  <a:extLst>
                    <a:ext uri="{9D8B030D-6E8A-4147-A177-3AD203B41FA5}">
                      <a16:colId xmlns:a16="http://schemas.microsoft.com/office/drawing/2014/main" val="3869166030"/>
                    </a:ext>
                  </a:extLst>
                </a:gridCol>
                <a:gridCol w="2120159">
                  <a:extLst>
                    <a:ext uri="{9D8B030D-6E8A-4147-A177-3AD203B41FA5}">
                      <a16:colId xmlns:a16="http://schemas.microsoft.com/office/drawing/2014/main" val="1100195717"/>
                    </a:ext>
                  </a:extLst>
                </a:gridCol>
              </a:tblGrid>
              <a:tr h="668224">
                <a:tc>
                  <a:txBody>
                    <a:bodyPr/>
                    <a:lstStyle/>
                    <a:p>
                      <a:pPr algn="l" fontAlgn="ctr"/>
                      <a:endParaRPr lang="pt-BR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 31/12/2021 </a:t>
                      </a:r>
                    </a:p>
                    <a:p>
                      <a:pPr algn="ctr"/>
                      <a:r>
                        <a:rPr lang="pt-BR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(A)</a:t>
                      </a:r>
                    </a:p>
                  </a:txBody>
                  <a:tcPr marL="91454" marR="91454" marT="45689" marB="45689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 31/08/2022</a:t>
                      </a:r>
                    </a:p>
                    <a:p>
                      <a:pPr algn="ctr"/>
                      <a:r>
                        <a:rPr lang="pt-BR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(B)</a:t>
                      </a:r>
                    </a:p>
                  </a:txBody>
                  <a:tcPr marL="91454" marR="91454" marT="45689" marB="45689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7934885"/>
                  </a:ext>
                </a:extLst>
              </a:tr>
              <a:tr h="500895">
                <a:tc>
                  <a:txBody>
                    <a:bodyPr/>
                    <a:lstStyle/>
                    <a:p>
                      <a:pPr marL="0" indent="0" algn="l"/>
                      <a:r>
                        <a:rPr lang="pt-BR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DÍVIDA CONSOLIDADA</a:t>
                      </a:r>
                    </a:p>
                  </a:txBody>
                  <a:tcPr marL="91454" marR="91454" marT="45689" marB="45689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tabLst>
                          <a:tab pos="1700213" algn="dec"/>
                        </a:tabLst>
                      </a:pPr>
                      <a:r>
                        <a:rPr lang="pt-BR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52.047.352,01</a:t>
                      </a:r>
                    </a:p>
                  </a:txBody>
                  <a:tcPr marL="91454" marR="91454" marT="45689" marB="45689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tabLst>
                          <a:tab pos="1700213" algn="dec"/>
                          <a:tab pos="3224213" algn="dec"/>
                        </a:tabLst>
                      </a:pPr>
                      <a:r>
                        <a:rPr lang="pt-BR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65.660.862,26</a:t>
                      </a:r>
                    </a:p>
                  </a:txBody>
                  <a:tcPr marL="91454" marR="91454" marT="45689" marB="45689" anchor="ctr">
                    <a:solidFill>
                      <a:srgbClr val="324B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4975026"/>
                  </a:ext>
                </a:extLst>
              </a:tr>
              <a:tr h="418059">
                <a:tc>
                  <a:txBody>
                    <a:bodyPr/>
                    <a:lstStyle/>
                    <a:p>
                      <a:pPr marL="93663" indent="0" algn="l" fontAlgn="ctr"/>
                      <a:r>
                        <a:rPr lang="pt-BR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DEDUÇÕES</a:t>
                      </a:r>
                      <a:endParaRPr lang="pt-BR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793875" algn="dec"/>
                          <a:tab pos="3224213" algn="dec"/>
                        </a:tabLst>
                        <a:defRPr/>
                      </a:pPr>
                      <a:r>
                        <a:rPr lang="pt-BR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30.642.436,32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dec"/>
                          <a:tab pos="3224213" algn="dec"/>
                        </a:tabLst>
                        <a:defRPr/>
                      </a:pPr>
                      <a:r>
                        <a:rPr lang="pt-BR" sz="18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61.333.336,76</a:t>
                      </a:r>
                      <a:endParaRPr lang="pt-BR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907232"/>
                  </a:ext>
                </a:extLst>
              </a:tr>
              <a:tr h="418059">
                <a:tc>
                  <a:txBody>
                    <a:bodyPr/>
                    <a:lstStyle/>
                    <a:p>
                      <a:pPr marL="363538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Disponibilidade</a:t>
                      </a:r>
                      <a:r>
                        <a:rPr lang="pt-BR" sz="16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caixa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tabLst>
                          <a:tab pos="1793875" algn="dec"/>
                          <a:tab pos="3224213" algn="dec"/>
                        </a:tabLst>
                      </a:pPr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30.602.094,17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dec"/>
                          <a:tab pos="3224213" algn="dec"/>
                        </a:tabLst>
                        <a:defRPr/>
                      </a:pPr>
                      <a:r>
                        <a:rPr lang="pt-BR" sz="18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61.292.994,61</a:t>
                      </a:r>
                      <a:endParaRPr lang="pt-BR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9469750"/>
                  </a:ext>
                </a:extLst>
              </a:tr>
              <a:tr h="418059">
                <a:tc>
                  <a:txBody>
                    <a:bodyPr/>
                    <a:lstStyle/>
                    <a:p>
                      <a:pPr marL="620713" indent="0" algn="l" fontAlgn="ctr"/>
                      <a:r>
                        <a:rPr lang="pt-BR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Disponibilidade</a:t>
                      </a:r>
                      <a:r>
                        <a:rPr lang="pt-BR" sz="16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bruta de caixa</a:t>
                      </a:r>
                      <a:endParaRPr lang="pt-BR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793875" algn="dec"/>
                          <a:tab pos="3224213" algn="dec"/>
                        </a:tabLst>
                        <a:defRPr/>
                      </a:pPr>
                      <a:r>
                        <a:rPr lang="pt-BR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44.845.400,30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dec"/>
                          <a:tab pos="3224213" algn="dec"/>
                        </a:tabLst>
                        <a:defRPr/>
                      </a:pPr>
                      <a:r>
                        <a:rPr lang="pt-BR" sz="18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64.019.129,26</a:t>
                      </a:r>
                      <a:endParaRPr lang="pt-BR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9375968"/>
                  </a:ext>
                </a:extLst>
              </a:tr>
              <a:tr h="418059">
                <a:tc>
                  <a:txBody>
                    <a:bodyPr/>
                    <a:lstStyle/>
                    <a:p>
                      <a:pPr marL="620713" indent="0" algn="l" fontAlgn="ctr"/>
                      <a:r>
                        <a:rPr lang="pt-BR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(-) Restos</a:t>
                      </a:r>
                      <a:r>
                        <a:rPr lang="pt-BR" sz="16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 pagar processados</a:t>
                      </a:r>
                      <a:endParaRPr lang="pt-BR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793875" algn="dec"/>
                          <a:tab pos="3224213" algn="dec"/>
                        </a:tabLst>
                        <a:defRPr/>
                      </a:pPr>
                      <a:r>
                        <a:rPr lang="pt-BR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14.243.306,13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dec"/>
                          <a:tab pos="3224213" algn="dec"/>
                        </a:tabLst>
                        <a:defRPr/>
                      </a:pPr>
                      <a:r>
                        <a:rPr lang="pt-BR" sz="18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1.494.284,35</a:t>
                      </a:r>
                      <a:endParaRPr lang="pt-BR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7623320"/>
                  </a:ext>
                </a:extLst>
              </a:tr>
              <a:tr h="418059">
                <a:tc>
                  <a:txBody>
                    <a:bodyPr/>
                    <a:lstStyle/>
                    <a:p>
                      <a:pPr marL="620713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(-) Depós. Restituíveis e Valo. Vinc.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793875" algn="dec"/>
                          <a:tab pos="3224213" algn="dec"/>
                        </a:tabLst>
                        <a:defRPr/>
                      </a:pPr>
                      <a:r>
                        <a:rPr lang="pt-BR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dec"/>
                          <a:tab pos="3224213" algn="dec"/>
                        </a:tabLst>
                        <a:defRPr/>
                      </a:pPr>
                      <a:r>
                        <a:rPr lang="pt-BR" sz="18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1.231.850,30</a:t>
                      </a:r>
                      <a:endParaRPr lang="pt-BR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5955815"/>
                  </a:ext>
                </a:extLst>
              </a:tr>
              <a:tr h="418059">
                <a:tc>
                  <a:txBody>
                    <a:bodyPr/>
                    <a:lstStyle/>
                    <a:p>
                      <a:pPr marL="363538" indent="0" algn="l" fontAlgn="ctr"/>
                      <a:r>
                        <a:rPr lang="pt-BR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Demais haveres financeiros</a:t>
                      </a:r>
                      <a:endParaRPr lang="pt-BR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tabLst>
                          <a:tab pos="1793875" algn="dec"/>
                          <a:tab pos="3224213" algn="dec"/>
                        </a:tabLst>
                      </a:pPr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40.342,15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tabLst>
                          <a:tab pos="1700213" algn="dec"/>
                          <a:tab pos="3224213" algn="dec"/>
                        </a:tabLst>
                      </a:pPr>
                      <a:r>
                        <a:rPr lang="pt-BR" sz="18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40.342,15</a:t>
                      </a:r>
                      <a:endParaRPr lang="pt-BR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1671913"/>
                  </a:ext>
                </a:extLst>
              </a:tr>
              <a:tr h="41805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DÍVIDA</a:t>
                      </a:r>
                      <a:r>
                        <a:rPr lang="pt-BR" sz="16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CONS. LÍQUIDA</a:t>
                      </a:r>
                      <a:endParaRPr lang="pt-BR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tabLst>
                          <a:tab pos="1793875" algn="dec"/>
                          <a:tab pos="3224213" algn="dec"/>
                        </a:tabLst>
                      </a:pPr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21.404.915,69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tabLst>
                          <a:tab pos="1700213" algn="dec"/>
                          <a:tab pos="3224213" algn="dec"/>
                        </a:tabLst>
                      </a:pPr>
                      <a:r>
                        <a:rPr lang="pt-BR" sz="18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4.327.525,50</a:t>
                      </a:r>
                      <a:endParaRPr lang="pt-BR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0706899"/>
                  </a:ext>
                </a:extLst>
              </a:tr>
              <a:tr h="41805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RESULTADO NOMINAL</a:t>
                      </a:r>
                      <a:endParaRPr lang="pt-BR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tabLst>
                          <a:tab pos="1617663" algn="dec"/>
                          <a:tab pos="3224213" algn="dec"/>
                        </a:tabLst>
                      </a:pPr>
                      <a:r>
                        <a:rPr lang="pt-BR" sz="18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17.077.390,19 </a:t>
                      </a:r>
                      <a:endParaRPr lang="pt-BR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>
                        <a:tabLst>
                          <a:tab pos="1617663" algn="dec"/>
                          <a:tab pos="3224213" algn="dec"/>
                        </a:tabLst>
                      </a:pPr>
                      <a:endParaRPr lang="pt-BR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39680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4462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F3528BE1-5A2D-F131-03AC-82B8B0AC84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6952" y="3893956"/>
            <a:ext cx="7705725" cy="169277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  <a:cs typeface="Arial" panose="020B0604020202020204" pitchFamily="34" charset="0"/>
              </a:rPr>
              <a:t>“ Faltam recursos, é verdade, mas faltam muito mais homens de boa vontade!”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2800" b="1" dirty="0">
              <a:solidFill>
                <a:schemeClr val="accent2">
                  <a:lumMod val="20000"/>
                  <a:lumOff val="80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  <a:cs typeface="Arial" panose="020B0604020202020204" pitchFamily="34" charset="0"/>
              </a:rPr>
              <a:t>Joel Dias Figueira Júnior</a:t>
            </a:r>
          </a:p>
        </p:txBody>
      </p:sp>
      <p:grpSp>
        <p:nvGrpSpPr>
          <p:cNvPr id="8" name="Agrupar 7">
            <a:extLst>
              <a:ext uri="{FF2B5EF4-FFF2-40B4-BE49-F238E27FC236}">
                <a16:creationId xmlns:a16="http://schemas.microsoft.com/office/drawing/2014/main" id="{A19B0D59-5D19-C64A-7766-6AEFB711CFC4}"/>
              </a:ext>
            </a:extLst>
          </p:cNvPr>
          <p:cNvGrpSpPr/>
          <p:nvPr/>
        </p:nvGrpSpPr>
        <p:grpSpPr>
          <a:xfrm>
            <a:off x="5613265" y="2020461"/>
            <a:ext cx="1613098" cy="1248397"/>
            <a:chOff x="3711098" y="2756416"/>
            <a:chExt cx="1613098" cy="1248397"/>
          </a:xfrm>
        </p:grpSpPr>
        <p:pic>
          <p:nvPicPr>
            <p:cNvPr id="3" name="Imagem 2">
              <a:extLst>
                <a:ext uri="{FF2B5EF4-FFF2-40B4-BE49-F238E27FC236}">
                  <a16:creationId xmlns:a16="http://schemas.microsoft.com/office/drawing/2014/main" id="{ECA50CF0-FB90-36CE-315F-72540AABF4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11098" y="2756416"/>
              <a:ext cx="1613098" cy="1248397"/>
            </a:xfrm>
            <a:prstGeom prst="rect">
              <a:avLst/>
            </a:prstGeom>
          </p:spPr>
        </p:pic>
        <p:cxnSp>
          <p:nvCxnSpPr>
            <p:cNvPr id="5" name="Conector reto 4">
              <a:extLst>
                <a:ext uri="{FF2B5EF4-FFF2-40B4-BE49-F238E27FC236}">
                  <a16:creationId xmlns:a16="http://schemas.microsoft.com/office/drawing/2014/main" id="{D81AF0DA-84CD-06A6-85DC-633A7C0E4BE1}"/>
                </a:ext>
              </a:extLst>
            </p:cNvPr>
            <p:cNvCxnSpPr>
              <a:cxnSpLocks/>
            </p:cNvCxnSpPr>
            <p:nvPr/>
          </p:nvCxnSpPr>
          <p:spPr>
            <a:xfrm>
              <a:off x="4794738" y="3380614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41638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3">
            <a:extLst>
              <a:ext uri="{FF2B5EF4-FFF2-40B4-BE49-F238E27FC236}">
                <a16:creationId xmlns:a16="http://schemas.microsoft.com/office/drawing/2014/main" id="{7D107A8C-8763-748B-B99C-96C4FD7BE3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6275" y="182684"/>
            <a:ext cx="7705725" cy="52322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+mn-lt"/>
                <a:cs typeface="Arial" panose="020B0604020202020204" pitchFamily="34" charset="0"/>
              </a:rPr>
              <a:t>Fundamentação Legal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B941D37D-BA9D-D54A-738C-30030F752604}"/>
              </a:ext>
            </a:extLst>
          </p:cNvPr>
          <p:cNvSpPr txBox="1"/>
          <p:nvPr/>
        </p:nvSpPr>
        <p:spPr>
          <a:xfrm>
            <a:off x="140677" y="2349700"/>
            <a:ext cx="1193409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latin typeface="+mn-lt"/>
              </a:rPr>
              <a:t>Art. 9º, § 4º da Lei Complementar nº 101, de 04 de maio de 2000 – LRF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2400" b="1" dirty="0">
              <a:latin typeface="+mn-lt"/>
            </a:endParaRPr>
          </a:p>
          <a:p>
            <a:pPr algn="ctr">
              <a:defRPr/>
            </a:pPr>
            <a:r>
              <a:rPr lang="pt-BR" sz="2400" dirty="0">
                <a:latin typeface="+mn-lt"/>
              </a:rPr>
              <a:t>O Poder Executivo demonstrará e avaliará o cumprimento das Metas Fiscais de cada quadrimestre em Audiência Pública na Comissão referida no § 1º do Art. 166 da Constituição Federal ou Equivalente nas Casas Legislativas Estaduais e Municipais</a:t>
            </a:r>
          </a:p>
          <a:p>
            <a:pPr algn="ctr">
              <a:defRPr/>
            </a:pP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068029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BC0C134E-5C78-058E-1D14-ED7920A013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6275" y="182684"/>
            <a:ext cx="7705725" cy="52322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+mn-lt"/>
                <a:cs typeface="Arial" panose="020B0604020202020204" pitchFamily="34" charset="0"/>
              </a:rPr>
              <a:t>Detalhamento da Receita</a:t>
            </a:r>
          </a:p>
        </p:txBody>
      </p:sp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8A6F54BC-94CD-6CB2-3884-E894FB78C7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9018282"/>
              </p:ext>
            </p:extLst>
          </p:nvPr>
        </p:nvGraphicFramePr>
        <p:xfrm>
          <a:off x="328247" y="1219199"/>
          <a:ext cx="11629292" cy="5456114"/>
        </p:xfrm>
        <a:graphic>
          <a:graphicData uri="http://schemas.openxmlformats.org/drawingml/2006/table">
            <a:tbl>
              <a:tblPr>
                <a:tableStyleId>{68D230F3-CF80-4859-8CE7-A43EE81993B5}</a:tableStyleId>
              </a:tblPr>
              <a:tblGrid>
                <a:gridCol w="3485379">
                  <a:extLst>
                    <a:ext uri="{9D8B030D-6E8A-4147-A177-3AD203B41FA5}">
                      <a16:colId xmlns:a16="http://schemas.microsoft.com/office/drawing/2014/main" val="1221591175"/>
                    </a:ext>
                  </a:extLst>
                </a:gridCol>
                <a:gridCol w="1635598">
                  <a:extLst>
                    <a:ext uri="{9D8B030D-6E8A-4147-A177-3AD203B41FA5}">
                      <a16:colId xmlns:a16="http://schemas.microsoft.com/office/drawing/2014/main" val="531547892"/>
                    </a:ext>
                  </a:extLst>
                </a:gridCol>
                <a:gridCol w="1635598">
                  <a:extLst>
                    <a:ext uri="{9D8B030D-6E8A-4147-A177-3AD203B41FA5}">
                      <a16:colId xmlns:a16="http://schemas.microsoft.com/office/drawing/2014/main" val="804645175"/>
                    </a:ext>
                  </a:extLst>
                </a:gridCol>
                <a:gridCol w="1655069">
                  <a:extLst>
                    <a:ext uri="{9D8B030D-6E8A-4147-A177-3AD203B41FA5}">
                      <a16:colId xmlns:a16="http://schemas.microsoft.com/office/drawing/2014/main" val="2549759753"/>
                    </a:ext>
                  </a:extLst>
                </a:gridCol>
                <a:gridCol w="1655069">
                  <a:extLst>
                    <a:ext uri="{9D8B030D-6E8A-4147-A177-3AD203B41FA5}">
                      <a16:colId xmlns:a16="http://schemas.microsoft.com/office/drawing/2014/main" val="4265479897"/>
                    </a:ext>
                  </a:extLst>
                </a:gridCol>
                <a:gridCol w="1562579">
                  <a:extLst>
                    <a:ext uri="{9D8B030D-6E8A-4147-A177-3AD203B41FA5}">
                      <a16:colId xmlns:a16="http://schemas.microsoft.com/office/drawing/2014/main" val="3198047532"/>
                    </a:ext>
                  </a:extLst>
                </a:gridCol>
              </a:tblGrid>
              <a:tr h="70898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RECEITAS</a:t>
                      </a:r>
                      <a:endParaRPr lang="pt-BR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META ANUAL</a:t>
                      </a:r>
                    </a:p>
                    <a:p>
                      <a:pPr algn="ctr" fontAlgn="ctr"/>
                      <a:r>
                        <a:rPr lang="pt-BR" sz="11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(a)</a:t>
                      </a:r>
                      <a:endParaRPr lang="pt-BR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REALIZADA</a:t>
                      </a:r>
                    </a:p>
                    <a:p>
                      <a:pPr algn="ctr" fontAlgn="ctr"/>
                      <a:r>
                        <a:rPr lang="pt-BR" sz="11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(b)</a:t>
                      </a:r>
                      <a:endParaRPr lang="pt-BR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% REALIZADA  </a:t>
                      </a:r>
                    </a:p>
                    <a:p>
                      <a:pPr algn="ctr" fontAlgn="ctr"/>
                      <a:r>
                        <a:rPr lang="pt-BR" sz="11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c= (b / a)*100 </a:t>
                      </a:r>
                      <a:endParaRPr lang="pt-BR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REALIZADA ANO ANTERIOR </a:t>
                      </a:r>
                    </a:p>
                    <a:p>
                      <a:pPr algn="ctr" fontAlgn="ctr"/>
                      <a:r>
                        <a:rPr lang="pt-BR" sz="11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(d)</a:t>
                      </a:r>
                      <a:endParaRPr lang="pt-BR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VARIAÇÃO  %</a:t>
                      </a:r>
                    </a:p>
                    <a:p>
                      <a:pPr algn="ctr" fontAlgn="ctr"/>
                      <a:r>
                        <a:rPr lang="pt-BR" sz="11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 = (b/d) *100</a:t>
                      </a:r>
                      <a:endParaRPr lang="pt-BR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60630489"/>
                  </a:ext>
                </a:extLst>
              </a:tr>
              <a:tr h="46706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RECEITAS CORRENTES</a:t>
                      </a:r>
                      <a:endParaRPr lang="pt-BR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243.617.670,00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202.483.124,01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83,12%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154.666.402,91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30,92%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9649352"/>
                  </a:ext>
                </a:extLst>
              </a:tr>
              <a:tr h="46706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Receitas Tributárias</a:t>
                      </a:r>
                      <a:endParaRPr lang="pt-BR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23.521.000,00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21.109.603,31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89,75%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14.047.816,73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50,27%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05391083"/>
                  </a:ext>
                </a:extLst>
              </a:tr>
              <a:tr h="46706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IPTU</a:t>
                      </a:r>
                      <a:endParaRPr lang="pt-BR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145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1.700.000,00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1.640.371,74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96,49%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235.465,31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596,65%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5907947"/>
                  </a:ext>
                </a:extLst>
              </a:tr>
              <a:tr h="46706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IRRF</a:t>
                      </a:r>
                      <a:endParaRPr lang="pt-BR" sz="16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145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8.900.000,00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6.296.230,43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70,74%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4.732.779,00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33,03%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62701390"/>
                  </a:ext>
                </a:extLst>
              </a:tr>
              <a:tr h="46706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ISS</a:t>
                      </a:r>
                      <a:endParaRPr lang="pt-BR" sz="16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145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7.950.000,00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7.853.410,95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98,79%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5.113.143,56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53,59%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1071525"/>
                  </a:ext>
                </a:extLst>
              </a:tr>
              <a:tr h="46706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ITBI</a:t>
                      </a:r>
                      <a:endParaRPr lang="pt-BR" sz="16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145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1.510.000,00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1.299.676,63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86,07%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921.633,40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41,02%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88259897"/>
                  </a:ext>
                </a:extLst>
              </a:tr>
              <a:tr h="46706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Multas e Juros de Mora dos Tributos</a:t>
                      </a:r>
                      <a:endParaRPr lang="pt-BR" sz="16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145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248.000,00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397.335,05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160,22%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159.728,84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148,76%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3900131"/>
                  </a:ext>
                </a:extLst>
              </a:tr>
              <a:tr h="54356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Rec. Da Dívida Ativa Tributária - IPTU</a:t>
                      </a:r>
                      <a:endParaRPr lang="pt-BR" sz="16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145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900.000,00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1.727.149,23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191,91%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996.292,65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73,36%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23064517"/>
                  </a:ext>
                </a:extLst>
              </a:tr>
              <a:tr h="46706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Rec. Da Dívida Ativa Tributária - ISS</a:t>
                      </a:r>
                      <a:endParaRPr lang="pt-BR" sz="16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145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290.000,00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89.829,33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30,98%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135.033,07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-33,48%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6105333"/>
                  </a:ext>
                </a:extLst>
              </a:tr>
              <a:tr h="46706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Outras</a:t>
                      </a:r>
                      <a:endParaRPr lang="pt-BR" sz="16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145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2.023.000,00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1.805.599,95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89,25%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1.753.740,90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2,96%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52343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1645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BC0C134E-5C78-058E-1D14-ED7920A013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6275" y="182684"/>
            <a:ext cx="7705725" cy="52322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+mn-lt"/>
                <a:cs typeface="Arial" panose="020B0604020202020204" pitchFamily="34" charset="0"/>
              </a:rPr>
              <a:t>Detalhamento da Receita</a:t>
            </a:r>
          </a:p>
        </p:txBody>
      </p:sp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8A6F54BC-94CD-6CB2-3884-E894FB78C7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0680118"/>
              </p:ext>
            </p:extLst>
          </p:nvPr>
        </p:nvGraphicFramePr>
        <p:xfrm>
          <a:off x="281354" y="1267301"/>
          <a:ext cx="11629292" cy="5432019"/>
        </p:xfrm>
        <a:graphic>
          <a:graphicData uri="http://schemas.openxmlformats.org/drawingml/2006/table">
            <a:tbl>
              <a:tblPr>
                <a:tableStyleId>{68D230F3-CF80-4859-8CE7-A43EE81993B5}</a:tableStyleId>
              </a:tblPr>
              <a:tblGrid>
                <a:gridCol w="3485379">
                  <a:extLst>
                    <a:ext uri="{9D8B030D-6E8A-4147-A177-3AD203B41FA5}">
                      <a16:colId xmlns:a16="http://schemas.microsoft.com/office/drawing/2014/main" val="1221591175"/>
                    </a:ext>
                  </a:extLst>
                </a:gridCol>
                <a:gridCol w="1635598">
                  <a:extLst>
                    <a:ext uri="{9D8B030D-6E8A-4147-A177-3AD203B41FA5}">
                      <a16:colId xmlns:a16="http://schemas.microsoft.com/office/drawing/2014/main" val="531547892"/>
                    </a:ext>
                  </a:extLst>
                </a:gridCol>
                <a:gridCol w="1635598">
                  <a:extLst>
                    <a:ext uri="{9D8B030D-6E8A-4147-A177-3AD203B41FA5}">
                      <a16:colId xmlns:a16="http://schemas.microsoft.com/office/drawing/2014/main" val="804645175"/>
                    </a:ext>
                  </a:extLst>
                </a:gridCol>
                <a:gridCol w="1655069">
                  <a:extLst>
                    <a:ext uri="{9D8B030D-6E8A-4147-A177-3AD203B41FA5}">
                      <a16:colId xmlns:a16="http://schemas.microsoft.com/office/drawing/2014/main" val="2549759753"/>
                    </a:ext>
                  </a:extLst>
                </a:gridCol>
                <a:gridCol w="1655069">
                  <a:extLst>
                    <a:ext uri="{9D8B030D-6E8A-4147-A177-3AD203B41FA5}">
                      <a16:colId xmlns:a16="http://schemas.microsoft.com/office/drawing/2014/main" val="4265479897"/>
                    </a:ext>
                  </a:extLst>
                </a:gridCol>
                <a:gridCol w="1562579">
                  <a:extLst>
                    <a:ext uri="{9D8B030D-6E8A-4147-A177-3AD203B41FA5}">
                      <a16:colId xmlns:a16="http://schemas.microsoft.com/office/drawing/2014/main" val="3198047532"/>
                    </a:ext>
                  </a:extLst>
                </a:gridCol>
              </a:tblGrid>
              <a:tr h="47891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RECEITAS</a:t>
                      </a:r>
                      <a:endParaRPr lang="pt-BR" sz="1100" b="1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META ANUAL</a:t>
                      </a:r>
                    </a:p>
                    <a:p>
                      <a:pPr algn="ctr" fontAlgn="ctr"/>
                      <a:r>
                        <a:rPr lang="pt-BR" sz="11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(a)</a:t>
                      </a:r>
                      <a:endParaRPr lang="pt-BR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REALIZADA</a:t>
                      </a:r>
                    </a:p>
                    <a:p>
                      <a:pPr algn="ctr" fontAlgn="ctr"/>
                      <a:r>
                        <a:rPr lang="pt-BR" sz="11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(b)</a:t>
                      </a:r>
                      <a:endParaRPr lang="pt-BR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% REALIZADA  </a:t>
                      </a:r>
                    </a:p>
                    <a:p>
                      <a:pPr algn="ctr" fontAlgn="ctr"/>
                      <a:r>
                        <a:rPr lang="pt-BR" sz="11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c= (b / a)*100 </a:t>
                      </a:r>
                      <a:endParaRPr lang="pt-BR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REALIZADA ANO ANTERIOR </a:t>
                      </a:r>
                    </a:p>
                    <a:p>
                      <a:pPr algn="ctr" fontAlgn="ctr"/>
                      <a:r>
                        <a:rPr lang="pt-BR" sz="11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(d)</a:t>
                      </a:r>
                      <a:endParaRPr lang="pt-BR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VARIAÇÃO  %</a:t>
                      </a:r>
                    </a:p>
                    <a:p>
                      <a:pPr algn="ctr" fontAlgn="ctr"/>
                      <a:r>
                        <a:rPr lang="pt-BR" sz="11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 = (b/d) *100</a:t>
                      </a:r>
                      <a:endParaRPr lang="pt-BR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60630489"/>
                  </a:ext>
                </a:extLst>
              </a:tr>
              <a:tr h="70415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Receitas de Contribuições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16.705.100,00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9.345.714,33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55,95%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9.467.007,30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-1,28%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0918260"/>
                  </a:ext>
                </a:extLst>
              </a:tr>
              <a:tr h="70415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Contr. Prev. Servidor Ativo</a:t>
                      </a:r>
                    </a:p>
                  </a:txBody>
                  <a:tcPr marL="17145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12.026.000,00 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6.305.388,82 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52,43%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6.360.383,39 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-0,86%</a:t>
                      </a: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7229228"/>
                  </a:ext>
                </a:extLst>
              </a:tr>
              <a:tr h="70415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Inativo</a:t>
                      </a:r>
                    </a:p>
                  </a:txBody>
                  <a:tcPr marL="17145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28.000,00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22.626,37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80,81%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19.037,90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18,85%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3409847"/>
                  </a:ext>
                </a:extLst>
              </a:tr>
              <a:tr h="70415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Pensionista</a:t>
                      </a:r>
                    </a:p>
                  </a:txBody>
                  <a:tcPr marL="17145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1.100,00 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    -   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0,00%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  -   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76250"/>
                  </a:ext>
                </a:extLst>
              </a:tr>
              <a:tr h="70415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Contr. Iluminação Pública - CIP</a:t>
                      </a:r>
                      <a:endParaRPr lang="pt-BR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145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4.650.000,00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3.017.699,14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64,90%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3.087.586,01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-2,26%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7361307"/>
                  </a:ext>
                </a:extLst>
              </a:tr>
              <a:tr h="70415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Receita Patrimonial</a:t>
                      </a:r>
                      <a:endParaRPr lang="pt-BR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3.063.500,00 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12.511.683,88 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408,41%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1.870.963,63 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568,73%</a:t>
                      </a: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342825"/>
                  </a:ext>
                </a:extLst>
              </a:tr>
              <a:tr h="70415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Receitas de Serviços</a:t>
                      </a:r>
                      <a:endParaRPr lang="pt-BR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35.000,00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5.681,16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16,23%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4.260,87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33,33%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72818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8876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BC0C134E-5C78-058E-1D14-ED7920A013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6275" y="182684"/>
            <a:ext cx="7705725" cy="52322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+mn-lt"/>
                <a:cs typeface="Arial" panose="020B0604020202020204" pitchFamily="34" charset="0"/>
              </a:rPr>
              <a:t>Detalhamento da Receita</a:t>
            </a:r>
          </a:p>
        </p:txBody>
      </p:sp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8A6F54BC-94CD-6CB2-3884-E894FB78C7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9258906"/>
              </p:ext>
            </p:extLst>
          </p:nvPr>
        </p:nvGraphicFramePr>
        <p:xfrm>
          <a:off x="382035" y="1219198"/>
          <a:ext cx="11629292" cy="5553795"/>
        </p:xfrm>
        <a:graphic>
          <a:graphicData uri="http://schemas.openxmlformats.org/drawingml/2006/table">
            <a:tbl>
              <a:tblPr>
                <a:tableStyleId>{68D230F3-CF80-4859-8CE7-A43EE81993B5}</a:tableStyleId>
              </a:tblPr>
              <a:tblGrid>
                <a:gridCol w="3485379">
                  <a:extLst>
                    <a:ext uri="{9D8B030D-6E8A-4147-A177-3AD203B41FA5}">
                      <a16:colId xmlns:a16="http://schemas.microsoft.com/office/drawing/2014/main" val="1221591175"/>
                    </a:ext>
                  </a:extLst>
                </a:gridCol>
                <a:gridCol w="1635598">
                  <a:extLst>
                    <a:ext uri="{9D8B030D-6E8A-4147-A177-3AD203B41FA5}">
                      <a16:colId xmlns:a16="http://schemas.microsoft.com/office/drawing/2014/main" val="531547892"/>
                    </a:ext>
                  </a:extLst>
                </a:gridCol>
                <a:gridCol w="1635598">
                  <a:extLst>
                    <a:ext uri="{9D8B030D-6E8A-4147-A177-3AD203B41FA5}">
                      <a16:colId xmlns:a16="http://schemas.microsoft.com/office/drawing/2014/main" val="804645175"/>
                    </a:ext>
                  </a:extLst>
                </a:gridCol>
                <a:gridCol w="1655069">
                  <a:extLst>
                    <a:ext uri="{9D8B030D-6E8A-4147-A177-3AD203B41FA5}">
                      <a16:colId xmlns:a16="http://schemas.microsoft.com/office/drawing/2014/main" val="2549759753"/>
                    </a:ext>
                  </a:extLst>
                </a:gridCol>
                <a:gridCol w="1655069">
                  <a:extLst>
                    <a:ext uri="{9D8B030D-6E8A-4147-A177-3AD203B41FA5}">
                      <a16:colId xmlns:a16="http://schemas.microsoft.com/office/drawing/2014/main" val="4265479897"/>
                    </a:ext>
                  </a:extLst>
                </a:gridCol>
                <a:gridCol w="1562579">
                  <a:extLst>
                    <a:ext uri="{9D8B030D-6E8A-4147-A177-3AD203B41FA5}">
                      <a16:colId xmlns:a16="http://schemas.microsoft.com/office/drawing/2014/main" val="3198047532"/>
                    </a:ext>
                  </a:extLst>
                </a:gridCol>
              </a:tblGrid>
              <a:tr h="36198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RECEITAS</a:t>
                      </a:r>
                      <a:endParaRPr lang="pt-BR" sz="1100" b="1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META ANUAL</a:t>
                      </a:r>
                    </a:p>
                    <a:p>
                      <a:pPr algn="ctr" fontAlgn="ctr"/>
                      <a:r>
                        <a:rPr lang="pt-BR" sz="11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(a)</a:t>
                      </a:r>
                      <a:endParaRPr lang="pt-BR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REALIZADA</a:t>
                      </a:r>
                    </a:p>
                    <a:p>
                      <a:pPr algn="ctr" fontAlgn="ctr"/>
                      <a:r>
                        <a:rPr lang="pt-BR" sz="11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(b)</a:t>
                      </a:r>
                      <a:endParaRPr lang="pt-BR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% REALIZADA  </a:t>
                      </a:r>
                    </a:p>
                    <a:p>
                      <a:pPr algn="ctr" fontAlgn="ctr"/>
                      <a:r>
                        <a:rPr lang="pt-BR" sz="11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c= (b / a)*100 </a:t>
                      </a:r>
                      <a:endParaRPr lang="pt-BR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REALIZADA ANO ANTERIOR </a:t>
                      </a:r>
                    </a:p>
                    <a:p>
                      <a:pPr algn="ctr" fontAlgn="ctr"/>
                      <a:r>
                        <a:rPr lang="pt-BR" sz="11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(d)</a:t>
                      </a:r>
                      <a:endParaRPr lang="pt-BR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VARIAÇÃO  %</a:t>
                      </a:r>
                    </a:p>
                    <a:p>
                      <a:pPr algn="ctr" fontAlgn="ctr"/>
                      <a:r>
                        <a:rPr lang="pt-BR" sz="11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 = (b/d) *100</a:t>
                      </a:r>
                      <a:endParaRPr lang="pt-BR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60630489"/>
                  </a:ext>
                </a:extLst>
              </a:tr>
              <a:tr h="35101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Transferências Correntes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217.302.170,00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172.646.396,39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79,45%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143.303.336,67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20,48%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9649352"/>
                  </a:ext>
                </a:extLst>
              </a:tr>
              <a:tr h="35101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FPM</a:t>
                      </a:r>
                    </a:p>
                  </a:txBody>
                  <a:tcPr marL="17145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53.500.000,00 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41.372.566,16 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77,33%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32.536.528,67 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27,16%</a:t>
                      </a: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932893"/>
                  </a:ext>
                </a:extLst>
              </a:tr>
              <a:tr h="35101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SUS</a:t>
                      </a:r>
                    </a:p>
                  </a:txBody>
                  <a:tcPr marL="17145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26.631.400,00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14.062.564,99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52,80%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24.443.475,07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-42,47%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3247191"/>
                  </a:ext>
                </a:extLst>
              </a:tr>
              <a:tr h="35101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FNAS</a:t>
                      </a:r>
                    </a:p>
                  </a:txBody>
                  <a:tcPr marL="17145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818.720,00 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922.904,79 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112,73%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395.704,90 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133,23%</a:t>
                      </a: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4890698"/>
                  </a:ext>
                </a:extLst>
              </a:tr>
              <a:tr h="35101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FNDE</a:t>
                      </a:r>
                    </a:p>
                  </a:txBody>
                  <a:tcPr marL="17145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3.984.900,00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2.672.723,83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67,07%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2.631.783,97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1,56%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807623"/>
                  </a:ext>
                </a:extLst>
              </a:tr>
              <a:tr h="35101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ICMS</a:t>
                      </a:r>
                    </a:p>
                  </a:txBody>
                  <a:tcPr marL="17145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47.600.000,00 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34.604.490,19 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72,70%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33.019.444,87 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4,58%</a:t>
                      </a:r>
                      <a:endParaRPr lang="pt-BR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4984592"/>
                  </a:ext>
                </a:extLst>
              </a:tr>
              <a:tr h="35101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IPVA</a:t>
                      </a:r>
                    </a:p>
                  </a:txBody>
                  <a:tcPr marL="17145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3.800.000,00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3.925.423,55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103,30%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3.087.350,22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21,35%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5391083"/>
                  </a:ext>
                </a:extLst>
              </a:tr>
              <a:tr h="35101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IPI</a:t>
                      </a:r>
                    </a:p>
                  </a:txBody>
                  <a:tcPr marL="17145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230.000,00 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104.392,16 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45,39%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144.400,59 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-27,71%</a:t>
                      </a: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5907947"/>
                  </a:ext>
                </a:extLst>
              </a:tr>
              <a:tr h="35101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FUNDEB</a:t>
                      </a:r>
                    </a:p>
                  </a:txBody>
                  <a:tcPr marL="17145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70.980.000,00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59.913.121,13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84,41%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43.168.144,80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38,79%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2701390"/>
                  </a:ext>
                </a:extLst>
              </a:tr>
              <a:tr h="35101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Transf. De Convênios - Estados</a:t>
                      </a:r>
                    </a:p>
                  </a:txBody>
                  <a:tcPr marL="17145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3.161.150,00 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794.320,00 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25,13%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1.539.000,00 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-48,39%</a:t>
                      </a: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1071525"/>
                  </a:ext>
                </a:extLst>
              </a:tr>
              <a:tr h="35101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Transf. De Convênios - União</a:t>
                      </a:r>
                    </a:p>
                  </a:txBody>
                  <a:tcPr marL="17145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614.400,00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7.019,00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1,14%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155.676,00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-95,49%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8259897"/>
                  </a:ext>
                </a:extLst>
              </a:tr>
              <a:tr h="35101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Outras</a:t>
                      </a:r>
                    </a:p>
                  </a:txBody>
                  <a:tcPr marL="17145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5.981.600,00 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14.266.870,59 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238,51%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2.181.827,58 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553,90%</a:t>
                      </a: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3900131"/>
                  </a:ext>
                </a:extLst>
              </a:tr>
              <a:tr h="17550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Dedução FUNDEB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-20.302.200,00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-15.525.506,12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76,47%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-13.395.454,49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15,90%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9151511"/>
                  </a:ext>
                </a:extLst>
              </a:tr>
              <a:tr h="17550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Outras Deduções de Receitas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 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-416.953,50 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-2.728.558,74 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-84,72%</a:t>
                      </a: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7922435"/>
                  </a:ext>
                </a:extLst>
              </a:tr>
              <a:tr h="35101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Outras Receitas Correntes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3.293.100,00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2.806.504,56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85,22%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2.097.030,94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33,83%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82258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6592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BC0C134E-5C78-058E-1D14-ED7920A013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6275" y="182684"/>
            <a:ext cx="7705725" cy="52322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+mn-lt"/>
                <a:cs typeface="Arial" panose="020B0604020202020204" pitchFamily="34" charset="0"/>
              </a:rPr>
              <a:t>Detalhamento da Receita</a:t>
            </a:r>
          </a:p>
        </p:txBody>
      </p:sp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8A6F54BC-94CD-6CB2-3884-E894FB78C7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8800318"/>
              </p:ext>
            </p:extLst>
          </p:nvPr>
        </p:nvGraphicFramePr>
        <p:xfrm>
          <a:off x="328247" y="1676397"/>
          <a:ext cx="11629292" cy="4788836"/>
        </p:xfrm>
        <a:graphic>
          <a:graphicData uri="http://schemas.openxmlformats.org/drawingml/2006/table">
            <a:tbl>
              <a:tblPr>
                <a:tableStyleId>{68D230F3-CF80-4859-8CE7-A43EE81993B5}</a:tableStyleId>
              </a:tblPr>
              <a:tblGrid>
                <a:gridCol w="3485379">
                  <a:extLst>
                    <a:ext uri="{9D8B030D-6E8A-4147-A177-3AD203B41FA5}">
                      <a16:colId xmlns:a16="http://schemas.microsoft.com/office/drawing/2014/main" val="1221591175"/>
                    </a:ext>
                  </a:extLst>
                </a:gridCol>
                <a:gridCol w="1635598">
                  <a:extLst>
                    <a:ext uri="{9D8B030D-6E8A-4147-A177-3AD203B41FA5}">
                      <a16:colId xmlns:a16="http://schemas.microsoft.com/office/drawing/2014/main" val="531547892"/>
                    </a:ext>
                  </a:extLst>
                </a:gridCol>
                <a:gridCol w="1635598">
                  <a:extLst>
                    <a:ext uri="{9D8B030D-6E8A-4147-A177-3AD203B41FA5}">
                      <a16:colId xmlns:a16="http://schemas.microsoft.com/office/drawing/2014/main" val="804645175"/>
                    </a:ext>
                  </a:extLst>
                </a:gridCol>
                <a:gridCol w="1655069">
                  <a:extLst>
                    <a:ext uri="{9D8B030D-6E8A-4147-A177-3AD203B41FA5}">
                      <a16:colId xmlns:a16="http://schemas.microsoft.com/office/drawing/2014/main" val="2549759753"/>
                    </a:ext>
                  </a:extLst>
                </a:gridCol>
                <a:gridCol w="1655069">
                  <a:extLst>
                    <a:ext uri="{9D8B030D-6E8A-4147-A177-3AD203B41FA5}">
                      <a16:colId xmlns:a16="http://schemas.microsoft.com/office/drawing/2014/main" val="4265479897"/>
                    </a:ext>
                  </a:extLst>
                </a:gridCol>
                <a:gridCol w="1562579">
                  <a:extLst>
                    <a:ext uri="{9D8B030D-6E8A-4147-A177-3AD203B41FA5}">
                      <a16:colId xmlns:a16="http://schemas.microsoft.com/office/drawing/2014/main" val="3198047532"/>
                    </a:ext>
                  </a:extLst>
                </a:gridCol>
              </a:tblGrid>
              <a:tr h="75027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RECEITAS</a:t>
                      </a:r>
                      <a:endParaRPr lang="pt-BR" sz="1100" b="1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META ANUAL</a:t>
                      </a:r>
                    </a:p>
                    <a:p>
                      <a:pPr algn="ctr" fontAlgn="ctr"/>
                      <a:r>
                        <a:rPr lang="pt-BR" sz="11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(a)</a:t>
                      </a:r>
                      <a:endParaRPr lang="pt-BR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REALIZADA</a:t>
                      </a:r>
                    </a:p>
                    <a:p>
                      <a:pPr algn="ctr" fontAlgn="ctr"/>
                      <a:r>
                        <a:rPr lang="pt-BR" sz="11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(b)</a:t>
                      </a:r>
                      <a:endParaRPr lang="pt-BR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% REALIZADA  </a:t>
                      </a:r>
                    </a:p>
                    <a:p>
                      <a:pPr algn="ctr" fontAlgn="ctr"/>
                      <a:r>
                        <a:rPr lang="pt-BR" sz="11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c= (b / a)*100 </a:t>
                      </a:r>
                      <a:endParaRPr lang="pt-BR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REALIZADA ANO ANTERIOR </a:t>
                      </a:r>
                    </a:p>
                    <a:p>
                      <a:pPr algn="ctr" fontAlgn="ctr"/>
                      <a:r>
                        <a:rPr lang="pt-BR" sz="11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(d)</a:t>
                      </a:r>
                      <a:endParaRPr lang="pt-BR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VARIAÇÃO  %</a:t>
                      </a:r>
                    </a:p>
                    <a:p>
                      <a:pPr algn="ctr" fontAlgn="ctr"/>
                      <a:r>
                        <a:rPr lang="pt-BR" sz="11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 = (b/d) *100</a:t>
                      </a:r>
                      <a:endParaRPr lang="pt-BR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60630489"/>
                  </a:ext>
                </a:extLst>
              </a:tr>
              <a:tr h="57693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RECEITAS DE CAPITAL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50.052.000,00 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12.485.307,86 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24,94%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1.105.507,54 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1029,37%</a:t>
                      </a: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9112796"/>
                  </a:ext>
                </a:extLst>
              </a:tr>
              <a:tr h="57693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Operações de Crédito</a:t>
                      </a:r>
                    </a:p>
                  </a:txBody>
                  <a:tcPr marL="17145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42.600.000,00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4.500.000,00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10,56%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137.386,88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3175,42%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23147"/>
                  </a:ext>
                </a:extLst>
              </a:tr>
              <a:tr h="57693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Alienação de Bens</a:t>
                      </a:r>
                    </a:p>
                  </a:txBody>
                  <a:tcPr marL="17145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52.000,00 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91.873,53 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176,68%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  -   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7756886"/>
                  </a:ext>
                </a:extLst>
              </a:tr>
              <a:tr h="57693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Transf. de Capital</a:t>
                      </a:r>
                    </a:p>
                  </a:txBody>
                  <a:tcPr marL="17145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7.400.000,00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7.893.434,33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106,67%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968.120,66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715,34%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0607863"/>
                  </a:ext>
                </a:extLst>
              </a:tr>
              <a:tr h="57693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SUB-TOTAL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293.669.670,00 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214.968.431,87 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73,20%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155.771.910,45 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38,00%</a:t>
                      </a: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7361307"/>
                  </a:ext>
                </a:extLst>
              </a:tr>
              <a:tr h="57693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Receitas Intra-Orçamentárias</a:t>
                      </a:r>
                    </a:p>
                  </a:txBody>
                  <a:tcPr marL="17145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19.935.100,00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10.522.201,34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52,78%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21.703,56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48381,45%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342825"/>
                  </a:ext>
                </a:extLst>
              </a:tr>
              <a:tr h="57693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GERAL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313.604.770,00 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225.490.633,21 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71,90%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155.793.614,01 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44,74%</a:t>
                      </a: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72818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6297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3">
            <a:extLst>
              <a:ext uri="{FF2B5EF4-FFF2-40B4-BE49-F238E27FC236}">
                <a16:creationId xmlns:a16="http://schemas.microsoft.com/office/drawing/2014/main" id="{E04C100B-2365-1329-ACB9-72D440ECE8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6275" y="182684"/>
            <a:ext cx="7705725" cy="76944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+mn-lt"/>
                <a:cs typeface="Arial" panose="020B0604020202020204" pitchFamily="34" charset="0"/>
              </a:rPr>
              <a:t>Resumo Orçamentário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>
                <a:cs typeface="Arial" panose="020B0604020202020204" pitchFamily="34" charset="0"/>
              </a:rPr>
              <a:t>(R$)</a:t>
            </a:r>
          </a:p>
        </p:txBody>
      </p:sp>
      <p:graphicFrame>
        <p:nvGraphicFramePr>
          <p:cNvPr id="13" name="Gráfico 12">
            <a:extLst>
              <a:ext uri="{FF2B5EF4-FFF2-40B4-BE49-F238E27FC236}">
                <a16:creationId xmlns:a16="http://schemas.microsoft.com/office/drawing/2014/main" id="{884045C2-911D-D91F-6C2B-5A4F12E38DB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71718060"/>
              </p:ext>
            </p:extLst>
          </p:nvPr>
        </p:nvGraphicFramePr>
        <p:xfrm>
          <a:off x="867508" y="1240042"/>
          <a:ext cx="10550769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43943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1" uiExpand="1">
        <p:bldSub>
          <a:bldChart bld="categoryEl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66CFD911-33FE-9E84-3CD4-1F928043EF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6275" y="182684"/>
            <a:ext cx="7705725" cy="52322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+mn-lt"/>
                <a:cs typeface="Arial" panose="020B0604020202020204" pitchFamily="34" charset="0"/>
              </a:rPr>
              <a:t>Despesa por função de governo</a:t>
            </a: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158D6B74-255F-E1C3-6531-F79D830BB5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136927"/>
              </p:ext>
            </p:extLst>
          </p:nvPr>
        </p:nvGraphicFramePr>
        <p:xfrm>
          <a:off x="211016" y="1230920"/>
          <a:ext cx="11746524" cy="5627079"/>
        </p:xfrm>
        <a:graphic>
          <a:graphicData uri="http://schemas.openxmlformats.org/drawingml/2006/table">
            <a:tbl>
              <a:tblPr>
                <a:tableStyleId>{5FD0F851-EC5A-4D38-B0AD-8093EC10F338}</a:tableStyleId>
              </a:tblPr>
              <a:tblGrid>
                <a:gridCol w="633046">
                  <a:extLst>
                    <a:ext uri="{9D8B030D-6E8A-4147-A177-3AD203B41FA5}">
                      <a16:colId xmlns:a16="http://schemas.microsoft.com/office/drawing/2014/main" val="4099052837"/>
                    </a:ext>
                  </a:extLst>
                </a:gridCol>
                <a:gridCol w="3134254">
                  <a:extLst>
                    <a:ext uri="{9D8B030D-6E8A-4147-A177-3AD203B41FA5}">
                      <a16:colId xmlns:a16="http://schemas.microsoft.com/office/drawing/2014/main" val="2671104824"/>
                    </a:ext>
                  </a:extLst>
                </a:gridCol>
                <a:gridCol w="1994806">
                  <a:extLst>
                    <a:ext uri="{9D8B030D-6E8A-4147-A177-3AD203B41FA5}">
                      <a16:colId xmlns:a16="http://schemas.microsoft.com/office/drawing/2014/main" val="2720126866"/>
                    </a:ext>
                  </a:extLst>
                </a:gridCol>
                <a:gridCol w="1994806">
                  <a:extLst>
                    <a:ext uri="{9D8B030D-6E8A-4147-A177-3AD203B41FA5}">
                      <a16:colId xmlns:a16="http://schemas.microsoft.com/office/drawing/2014/main" val="538271903"/>
                    </a:ext>
                  </a:extLst>
                </a:gridCol>
                <a:gridCol w="1994806">
                  <a:extLst>
                    <a:ext uri="{9D8B030D-6E8A-4147-A177-3AD203B41FA5}">
                      <a16:colId xmlns:a16="http://schemas.microsoft.com/office/drawing/2014/main" val="4064979002"/>
                    </a:ext>
                  </a:extLst>
                </a:gridCol>
                <a:gridCol w="1994806">
                  <a:extLst>
                    <a:ext uri="{9D8B030D-6E8A-4147-A177-3AD203B41FA5}">
                      <a16:colId xmlns:a16="http://schemas.microsoft.com/office/drawing/2014/main" val="2638849218"/>
                    </a:ext>
                  </a:extLst>
                </a:gridCol>
              </a:tblGrid>
              <a:tr h="56520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Cod</a:t>
                      </a:r>
                      <a:endParaRPr lang="pt-BR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Função</a:t>
                      </a:r>
                      <a:endParaRPr lang="pt-BR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Dotação Atualizada</a:t>
                      </a:r>
                    </a:p>
                    <a:p>
                      <a:pPr algn="ctr" fontAlgn="ctr"/>
                      <a:r>
                        <a:rPr lang="pt-BR" sz="16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(a) </a:t>
                      </a:r>
                      <a:endParaRPr lang="pt-BR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Empenhado</a:t>
                      </a:r>
                    </a:p>
                    <a:p>
                      <a:pPr algn="ctr" fontAlgn="ctr"/>
                      <a:r>
                        <a:rPr lang="pt-BR" sz="16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(b)</a:t>
                      </a:r>
                      <a:endParaRPr lang="pt-BR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Liquidado</a:t>
                      </a:r>
                    </a:p>
                    <a:p>
                      <a:pPr algn="ctr" fontAlgn="ctr"/>
                      <a:r>
                        <a:rPr lang="pt-BR" sz="16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(d)</a:t>
                      </a:r>
                      <a:endParaRPr lang="pt-BR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Pago</a:t>
                      </a:r>
                    </a:p>
                    <a:p>
                      <a:pPr algn="ctr" fontAlgn="ctr"/>
                      <a:r>
                        <a:rPr lang="pt-BR" sz="16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(e)</a:t>
                      </a:r>
                      <a:endParaRPr lang="pt-BR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59096334"/>
                  </a:ext>
                </a:extLst>
              </a:tr>
              <a:tr h="506187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Legislativa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9.393.535,91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9.215.439,42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5.493.097,35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5.445.497,35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604802"/>
                  </a:ext>
                </a:extLst>
              </a:tr>
              <a:tr h="506187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Administração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37.511.183,24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25.140.067,12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19.201.723,96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18.358.484,37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47405908"/>
                  </a:ext>
                </a:extLst>
              </a:tr>
              <a:tr h="506187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Assistência Social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7.361.077,00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3.905.170,90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2.970.689,77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2.059.657,13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3753343"/>
                  </a:ext>
                </a:extLst>
              </a:tr>
              <a:tr h="506187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Previdência Social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14.395.000,00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13.676.800,04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11.035.505,47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11.035.219,94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21437608"/>
                  </a:ext>
                </a:extLst>
              </a:tr>
              <a:tr h="506187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Saúde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71.224.551,00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63.657.627,43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51.202.524,85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49.261.153,26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2882331"/>
                  </a:ext>
                </a:extLst>
              </a:tr>
              <a:tr h="506187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Educação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98.614.334,54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77.485.822,64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65.371.882,80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63.404.555,68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63530057"/>
                  </a:ext>
                </a:extLst>
              </a:tr>
              <a:tr h="506187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Cultura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2.347.600,00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1.824.314,05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1.311.061,72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1.270.950,21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71997"/>
                  </a:ext>
                </a:extLst>
              </a:tr>
              <a:tr h="506187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Urbanismo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49.536.037,72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32.041.721,94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8.931.269,45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8.660.942,63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11111013"/>
                  </a:ext>
                </a:extLst>
              </a:tr>
              <a:tr h="506187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Habitação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188.000,00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187.578,00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-  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-  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57124321"/>
                  </a:ext>
                </a:extLst>
              </a:tr>
              <a:tr h="506187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Saneamento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7.144.132,86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6.602.550,17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4.893.628,60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4.893.628,60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801137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1509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66CFD911-33FE-9E84-3CD4-1F928043EF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6275" y="182684"/>
            <a:ext cx="7705725" cy="52322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+mn-lt"/>
                <a:cs typeface="Arial" panose="020B0604020202020204" pitchFamily="34" charset="0"/>
              </a:rPr>
              <a:t>Despesa por função de governo</a:t>
            </a: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158D6B74-255F-E1C3-6531-F79D830BB5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9263232"/>
              </p:ext>
            </p:extLst>
          </p:nvPr>
        </p:nvGraphicFramePr>
        <p:xfrm>
          <a:off x="211016" y="1230920"/>
          <a:ext cx="11746524" cy="5444391"/>
        </p:xfrm>
        <a:graphic>
          <a:graphicData uri="http://schemas.openxmlformats.org/drawingml/2006/table">
            <a:tbl>
              <a:tblPr>
                <a:tableStyleId>{5FD0F851-EC5A-4D38-B0AD-8093EC10F338}</a:tableStyleId>
              </a:tblPr>
              <a:tblGrid>
                <a:gridCol w="668215">
                  <a:extLst>
                    <a:ext uri="{9D8B030D-6E8A-4147-A177-3AD203B41FA5}">
                      <a16:colId xmlns:a16="http://schemas.microsoft.com/office/drawing/2014/main" val="4099052837"/>
                    </a:ext>
                  </a:extLst>
                </a:gridCol>
                <a:gridCol w="3099085">
                  <a:extLst>
                    <a:ext uri="{9D8B030D-6E8A-4147-A177-3AD203B41FA5}">
                      <a16:colId xmlns:a16="http://schemas.microsoft.com/office/drawing/2014/main" val="2671104824"/>
                    </a:ext>
                  </a:extLst>
                </a:gridCol>
                <a:gridCol w="1994806">
                  <a:extLst>
                    <a:ext uri="{9D8B030D-6E8A-4147-A177-3AD203B41FA5}">
                      <a16:colId xmlns:a16="http://schemas.microsoft.com/office/drawing/2014/main" val="2720126866"/>
                    </a:ext>
                  </a:extLst>
                </a:gridCol>
                <a:gridCol w="1994806">
                  <a:extLst>
                    <a:ext uri="{9D8B030D-6E8A-4147-A177-3AD203B41FA5}">
                      <a16:colId xmlns:a16="http://schemas.microsoft.com/office/drawing/2014/main" val="538271903"/>
                    </a:ext>
                  </a:extLst>
                </a:gridCol>
                <a:gridCol w="1994806">
                  <a:extLst>
                    <a:ext uri="{9D8B030D-6E8A-4147-A177-3AD203B41FA5}">
                      <a16:colId xmlns:a16="http://schemas.microsoft.com/office/drawing/2014/main" val="4064979002"/>
                    </a:ext>
                  </a:extLst>
                </a:gridCol>
                <a:gridCol w="1994806">
                  <a:extLst>
                    <a:ext uri="{9D8B030D-6E8A-4147-A177-3AD203B41FA5}">
                      <a16:colId xmlns:a16="http://schemas.microsoft.com/office/drawing/2014/main" val="2638849218"/>
                    </a:ext>
                  </a:extLst>
                </a:gridCol>
              </a:tblGrid>
              <a:tr h="70062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Cod</a:t>
                      </a:r>
                      <a:endParaRPr lang="pt-BR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Função</a:t>
                      </a:r>
                      <a:endParaRPr lang="pt-BR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Dotação Atualizada</a:t>
                      </a:r>
                    </a:p>
                    <a:p>
                      <a:pPr algn="ctr" fontAlgn="ctr"/>
                      <a:r>
                        <a:rPr lang="pt-BR" sz="16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(a) </a:t>
                      </a:r>
                      <a:endParaRPr lang="pt-BR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Empenhado</a:t>
                      </a:r>
                    </a:p>
                    <a:p>
                      <a:pPr algn="ctr" fontAlgn="ctr"/>
                      <a:r>
                        <a:rPr lang="pt-BR" sz="16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(b)</a:t>
                      </a:r>
                      <a:endParaRPr lang="pt-BR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Liquidado</a:t>
                      </a:r>
                    </a:p>
                    <a:p>
                      <a:pPr algn="ctr" fontAlgn="ctr"/>
                      <a:r>
                        <a:rPr lang="pt-BR" sz="16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(d)</a:t>
                      </a:r>
                      <a:endParaRPr lang="pt-BR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Pago</a:t>
                      </a:r>
                    </a:p>
                    <a:p>
                      <a:pPr algn="ctr" fontAlgn="ctr"/>
                      <a:r>
                        <a:rPr lang="pt-BR" sz="16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(e)</a:t>
                      </a:r>
                      <a:endParaRPr lang="pt-BR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59096334"/>
                  </a:ext>
                </a:extLst>
              </a:tr>
              <a:tr h="474377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Gestão Ambiental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2.259.534,65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489.690,64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304.550,94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304.550,94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0969343"/>
                  </a:ext>
                </a:extLst>
              </a:tr>
              <a:tr h="474377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Agricultura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842.565,00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318.249,60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222.151,46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222.151,46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63804610"/>
                  </a:ext>
                </a:extLst>
              </a:tr>
              <a:tr h="474377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Indústria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79.200,00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-  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-  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-  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4953539"/>
                  </a:ext>
                </a:extLst>
              </a:tr>
              <a:tr h="474377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Comércio e Serviços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109.000,00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26.650,00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26.650,00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19.797,50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345820491"/>
                  </a:ext>
                </a:extLst>
              </a:tr>
              <a:tr h="474377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Energia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4.653.000,00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4.248.102,88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2.254.579,66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2.254.579,66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5420350"/>
                  </a:ext>
                </a:extLst>
              </a:tr>
              <a:tr h="474377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Transporte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701.811,77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-  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-  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-  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71909292"/>
                  </a:ext>
                </a:extLst>
              </a:tr>
              <a:tr h="474377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Desporto e Lazer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8.069.330,00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7.489.109,61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1.942.539,08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1.860.754,34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7270301"/>
                  </a:ext>
                </a:extLst>
              </a:tr>
              <a:tr h="474377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Encargos Especiais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11.798.496,76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10.227.158,58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7.953.408,91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7.953.408,91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76813891"/>
                  </a:ext>
                </a:extLst>
              </a:tr>
              <a:tr h="474377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Reserva de Contingência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20.809.200,00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-  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-  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-  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2321453"/>
                  </a:ext>
                </a:extLst>
              </a:tr>
              <a:tr h="474377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Geral</a:t>
                      </a:r>
                    </a:p>
                  </a:txBody>
                  <a:tcPr marL="0" marR="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347.037.590,45 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256.536.053,02 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183.115.264,02 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177.005.331,98 </a:t>
                      </a: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05919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7361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Profundidade">
  <a:themeElements>
    <a:clrScheme name="Profundidade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Profundidade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rofundidad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TM04033923[[fn=Profundidade]]</Template>
  <TotalTime>1330</TotalTime>
  <Words>1530</Words>
  <Application>Microsoft Office PowerPoint</Application>
  <PresentationFormat>Widescreen</PresentationFormat>
  <Paragraphs>634</Paragraphs>
  <Slides>18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23" baseType="lpstr">
      <vt:lpstr>Arial</vt:lpstr>
      <vt:lpstr>Arial Black</vt:lpstr>
      <vt:lpstr>Calibri</vt:lpstr>
      <vt:lpstr>Corbel</vt:lpstr>
      <vt:lpstr>Profundidade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Marcos Vinicius</dc:creator>
  <cp:lastModifiedBy>DELANO LESKO PEREIRA BARRETO</cp:lastModifiedBy>
  <cp:revision>142</cp:revision>
  <cp:lastPrinted>2022-05-26T17:21:09Z</cp:lastPrinted>
  <dcterms:created xsi:type="dcterms:W3CDTF">2022-05-16T14:45:46Z</dcterms:created>
  <dcterms:modified xsi:type="dcterms:W3CDTF">2022-09-27T18:05:37Z</dcterms:modified>
</cp:coreProperties>
</file>