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70" r:id="rId5"/>
    <p:sldId id="261" r:id="rId6"/>
    <p:sldId id="271" r:id="rId7"/>
    <p:sldId id="258" r:id="rId8"/>
    <p:sldId id="262" r:id="rId9"/>
    <p:sldId id="272" r:id="rId10"/>
    <p:sldId id="263" r:id="rId11"/>
    <p:sldId id="259" r:id="rId12"/>
    <p:sldId id="274" r:id="rId13"/>
    <p:sldId id="275" r:id="rId14"/>
    <p:sldId id="276" r:id="rId15"/>
    <p:sldId id="265" r:id="rId16"/>
    <p:sldId id="266" r:id="rId17"/>
    <p:sldId id="268" r:id="rId18"/>
    <p:sldId id="269" r:id="rId19"/>
    <p:sldId id="273" r:id="rId20"/>
    <p:sldId id="267" r:id="rId21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7" userDrawn="1">
          <p15:clr>
            <a:srgbClr val="A4A3A4"/>
          </p15:clr>
        </p15:guide>
        <p15:guide id="2" pos="12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4B5F"/>
    <a:srgbClr val="496C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5730" autoAdjust="0"/>
    <p:restoredTop sz="94660"/>
  </p:normalViewPr>
  <p:slideViewPr>
    <p:cSldViewPr snapToGrid="0">
      <p:cViewPr varScale="1">
        <p:scale>
          <a:sx n="61" d="100"/>
          <a:sy n="61" d="100"/>
        </p:scale>
        <p:origin x="1446" y="114"/>
      </p:cViewPr>
      <p:guideLst>
        <p:guide orient="horz" pos="4247"/>
        <p:guide pos="12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COMPARATIVO da Receita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Análise da Receita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559-4B0C-B09A-2E2932A09578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chemeClr val="accent3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3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3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559-4B0C-B09A-2E2932A09578}"/>
              </c:ext>
            </c:extLst>
          </c:dPt>
          <c:dLbls>
            <c:dLbl>
              <c:idx val="0"/>
              <c:layout>
                <c:manualLayout>
                  <c:x val="-6.2499709736797276E-3"/>
                  <c:y val="-0.4218749740480454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559-4B0C-B09A-2E2932A09578}"/>
                </c:ext>
              </c:extLst>
            </c:dLbl>
            <c:dLbl>
              <c:idx val="1"/>
              <c:layout>
                <c:manualLayout>
                  <c:x val="-3.6111111900942955E-3"/>
                  <c:y val="-0.3328124795267913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AF6D9B7A-EF76-4D47-9E20-72DD43D8007D}" type="VALUE">
                      <a:rPr lang="en-US" b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2000" b="1" i="0" u="none" strike="noStrike" kern="1200" baseline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[VALOR]</a:t>
                    </a:fld>
                    <a:endParaRPr lang="pt-B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559-4B0C-B09A-2E2932A09578}"/>
                </c:ext>
              </c:extLst>
            </c:dLbl>
            <c:dLbl>
              <c:idx val="2"/>
              <c:layout>
                <c:manualLayout>
                  <c:x val="0"/>
                  <c:y val="-5.390624668391708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BFF6DC8F-45C3-4315-9351-ADF96949A510}" type="VALUE">
                      <a:rPr lang="en-US" b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2000" b="1" i="0" u="none" strike="noStrike" kern="1200" baseline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[VALOR]</a:t>
                    </a:fld>
                    <a:endParaRPr lang="pt-B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559-4B0C-B09A-2E2932A095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realizado no
período atual</c:v>
                </c:pt>
                <c:pt idx="1">
                  <c:v>realizado no
período do ano anterior</c:v>
                </c:pt>
                <c:pt idx="2">
                  <c:v>%</c:v>
                </c:pt>
              </c:strCache>
            </c:strRef>
          </c:cat>
          <c:val>
            <c:numRef>
              <c:f>Planilha1!$B$2:$B$4</c:f>
              <c:numCache>
                <c:formatCode>#,##0.00</c:formatCode>
                <c:ptCount val="3"/>
                <c:pt idx="0">
                  <c:v>105961818.44</c:v>
                </c:pt>
                <c:pt idx="1">
                  <c:v>77168716.219999999</c:v>
                </c:pt>
                <c:pt idx="2" formatCode="0.00%">
                  <c:v>0.37311884440210014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559-4B0C-B09A-2E2932A0957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635382416"/>
        <c:axId val="1635384496"/>
      </c:barChart>
      <c:catAx>
        <c:axId val="16353824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35384496"/>
        <c:crosses val="autoZero"/>
        <c:auto val="1"/>
        <c:lblAlgn val="ctr"/>
        <c:lblOffset val="100"/>
        <c:noMultiLvlLbl val="0"/>
      </c:catAx>
      <c:valAx>
        <c:axId val="1635384496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1635382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Análise da DESPESA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Análise da Despesa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793-4F24-8DB6-9CCC41FC8F8A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chemeClr val="accent3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3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3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793-4F24-8DB6-9CCC41FC8F8A}"/>
              </c:ext>
            </c:extLst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8793-4F24-8DB6-9CCC41FC8F8A}"/>
              </c:ext>
            </c:extLst>
          </c:dPt>
          <c:dLbls>
            <c:dLbl>
              <c:idx val="0"/>
              <c:layout>
                <c:manualLayout>
                  <c:x val="-2.638859783585443E-3"/>
                  <c:y val="-0.4242187239038678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793-4F24-8DB6-9CCC41FC8F8A}"/>
                </c:ext>
              </c:extLst>
            </c:dLbl>
            <c:dLbl>
              <c:idx val="1"/>
              <c:layout>
                <c:manualLayout>
                  <c:x val="-3.6111111900942955E-3"/>
                  <c:y val="-0.2789062328428745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AF6D9B7A-EF76-4D47-9E20-72DD43D8007D}" type="VALUE">
                      <a:rPr lang="en-US" b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2000" b="1" i="0" u="none" strike="noStrike" kern="1200" baseline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[VALOR]</a:t>
                    </a:fld>
                    <a:endParaRPr lang="pt-B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8793-4F24-8DB6-9CCC41FC8F8A}"/>
                </c:ext>
              </c:extLst>
            </c:dLbl>
            <c:dLbl>
              <c:idx val="2"/>
              <c:layout>
                <c:manualLayout>
                  <c:x val="-2.4074074600628635E-3"/>
                  <c:y val="-0.2671874835637621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BFF6DC8F-45C3-4315-9351-ADF96949A510}" type="VALUE">
                      <a:rPr lang="en-US" b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2000" b="1" i="0" u="none" strike="noStrike" kern="1200" baseline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[VALOR]</a:t>
                    </a:fld>
                    <a:endParaRPr lang="pt-B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8793-4F24-8DB6-9CCC41FC8F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EMPENHADO</c:v>
                </c:pt>
                <c:pt idx="1">
                  <c:v>LIQUIDADO</c:v>
                </c:pt>
                <c:pt idx="2">
                  <c:v>PAGO</c:v>
                </c:pt>
              </c:strCache>
            </c:strRef>
          </c:cat>
          <c:val>
            <c:numRef>
              <c:f>Planilha1!$B$2:$B$4</c:f>
              <c:numCache>
                <c:formatCode>#,##0.00</c:formatCode>
                <c:ptCount val="3"/>
                <c:pt idx="0">
                  <c:v>149762779.21000001</c:v>
                </c:pt>
                <c:pt idx="1">
                  <c:v>73855308.299999997</c:v>
                </c:pt>
                <c:pt idx="2">
                  <c:v>69553118.75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93-4F24-8DB6-9CCC41FC8F8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635382416"/>
        <c:axId val="1635384496"/>
      </c:barChart>
      <c:catAx>
        <c:axId val="16353824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35384496"/>
        <c:crosses val="autoZero"/>
        <c:auto val="1"/>
        <c:lblAlgn val="ctr"/>
        <c:lblOffset val="100"/>
        <c:noMultiLvlLbl val="0"/>
      </c:catAx>
      <c:valAx>
        <c:axId val="1635384496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1635382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Análise da Despesa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E2E-4C3E-A9F8-326DF7C16C9A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chemeClr val="accent3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3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3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E2E-4C3E-A9F8-326DF7C16C9A}"/>
              </c:ext>
            </c:extLst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50000">
                    <a:schemeClr val="tx2">
                      <a:lumMod val="75000"/>
                      <a:shade val="67500"/>
                      <a:satMod val="115000"/>
                    </a:schemeClr>
                  </a:gs>
                  <a:gs pos="100000">
                    <a:schemeClr val="tx2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E2E-4C3E-A9F8-326DF7C16C9A}"/>
              </c:ext>
            </c:extLst>
          </c:dPt>
          <c:dLbls>
            <c:dLbl>
              <c:idx val="0"/>
              <c:layout>
                <c:manualLayout>
                  <c:x val="-6.2539822156561734E-3"/>
                  <c:y val="-0.4547536045810762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E2E-4C3E-A9F8-326DF7C16C9A}"/>
                </c:ext>
              </c:extLst>
            </c:dLbl>
            <c:dLbl>
              <c:idx val="1"/>
              <c:layout>
                <c:manualLayout>
                  <c:x val="-3.6111431348855613E-3"/>
                  <c:y val="-0.4151385839566527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AF6D9B7A-EF76-4D47-9E20-72DD43D8007D}" type="VALUE">
                      <a:rPr lang="en-US" b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2000" b="1" i="0" u="none" strike="noStrike" kern="1200" baseline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[VALOR]</a:t>
                    </a:fld>
                    <a:endParaRPr lang="pt-B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E2E-4C3E-A9F8-326DF7C16C9A}"/>
                </c:ext>
              </c:extLst>
            </c:dLbl>
            <c:dLbl>
              <c:idx val="2"/>
              <c:layout>
                <c:manualLayout>
                  <c:x val="-2.4074287565903742E-3"/>
                  <c:y val="-0.1027690528781627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BFF6DC8F-45C3-4315-9351-ADF96949A510}" type="VALUE">
                      <a:rPr lang="en-US" b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2000" b="1" i="0" u="none" strike="noStrike" kern="1200" baseline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[VALOR]</a:t>
                    </a:fld>
                    <a:endParaRPr lang="pt-B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E2E-4C3E-A9F8-326DF7C16C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Receitas primárias totais</c:v>
                </c:pt>
                <c:pt idx="1">
                  <c:v>Despesas primárias totais</c:v>
                </c:pt>
                <c:pt idx="2">
                  <c:v>Resultado primário</c:v>
                </c:pt>
              </c:strCache>
            </c:strRef>
          </c:cat>
          <c:val>
            <c:numRef>
              <c:f>Planilha1!$B$2:$B$4</c:f>
              <c:numCache>
                <c:formatCode>#,##0.00</c:formatCode>
                <c:ptCount val="3"/>
                <c:pt idx="0">
                  <c:v>87827510.930000007</c:v>
                </c:pt>
                <c:pt idx="1">
                  <c:v>73804846.140000015</c:v>
                </c:pt>
                <c:pt idx="2">
                  <c:v>14022664.789999999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E2E-4C3E-A9F8-326DF7C16C9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635382416"/>
        <c:axId val="1635384496"/>
      </c:barChart>
      <c:catAx>
        <c:axId val="16353824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35384496"/>
        <c:crosses val="autoZero"/>
        <c:auto val="1"/>
        <c:lblAlgn val="ctr"/>
        <c:lblOffset val="100"/>
        <c:noMultiLvlLbl val="0"/>
      </c:catAx>
      <c:valAx>
        <c:axId val="1635384496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1635382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3375032-DD67-47BD-ABCE-186960EE89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E04499FC-AC52-46E8-A06A-7445CFEDB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5679" y="6343472"/>
            <a:ext cx="909034" cy="365125"/>
          </a:xfrm>
          <a:prstGeom prst="rect">
            <a:avLst/>
          </a:prstGeom>
        </p:spPr>
        <p:txBody>
          <a:bodyPr/>
          <a:lstStyle/>
          <a:p>
            <a:fld id="{4EB041DD-C411-4E77-A066-260960984F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92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9DC28EC6-06A3-4509-A17A-F8ADFC0104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50" y="-411006"/>
            <a:ext cx="11054550" cy="1524003"/>
          </a:xfrm>
          <a:prstGeom prst="rect">
            <a:avLst/>
          </a:prstGeom>
        </p:spPr>
      </p:pic>
      <p:pic>
        <p:nvPicPr>
          <p:cNvPr id="4" name="Imagem 2">
            <a:extLst>
              <a:ext uri="{FF2B5EF4-FFF2-40B4-BE49-F238E27FC236}">
                <a16:creationId xmlns:a16="http://schemas.microsoft.com/office/drawing/2014/main" id="{7AB46014-AA7D-08E1-0DD2-F1B6B75864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70" y="607353"/>
            <a:ext cx="1711228" cy="505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7069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38600" y="0"/>
            <a:ext cx="8153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5/26/2022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7F3CC29-BC4C-485F-8557-3871B1E8E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10" r="17571"/>
          <a:stretch/>
        </p:blipFill>
        <p:spPr>
          <a:xfrm flipH="1">
            <a:off x="0" y="0"/>
            <a:ext cx="12192000" cy="110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0490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474A2A06-81D6-48F4-9EA2-2D068119B0E0}"/>
              </a:ext>
            </a:extLst>
          </p:cNvPr>
          <p:cNvSpPr txBox="1"/>
          <p:nvPr/>
        </p:nvSpPr>
        <p:spPr>
          <a:xfrm>
            <a:off x="768350" y="5330825"/>
            <a:ext cx="2170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rgbClr val="496C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APRESENTAÇÃO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FAC83BD-FBF5-4DD1-9040-C58A5A9409E0}"/>
              </a:ext>
            </a:extLst>
          </p:cNvPr>
          <p:cNvSpPr txBox="1"/>
          <p:nvPr/>
        </p:nvSpPr>
        <p:spPr>
          <a:xfrm>
            <a:off x="768348" y="5737220"/>
            <a:ext cx="5393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rgbClr val="496C8A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GESTÃO FISCAL – 1º QUA 2022</a:t>
            </a:r>
          </a:p>
        </p:txBody>
      </p:sp>
      <p:pic>
        <p:nvPicPr>
          <p:cNvPr id="6" name="Imagem 2">
            <a:extLst>
              <a:ext uri="{FF2B5EF4-FFF2-40B4-BE49-F238E27FC236}">
                <a16:creationId xmlns:a16="http://schemas.microsoft.com/office/drawing/2014/main" id="{F84264B5-8E53-861E-D45B-A85FD27F1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092" y="5174454"/>
            <a:ext cx="3466935" cy="1024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05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32000" fill="hold" grpId="1" nodeType="click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accel="12000" fill="hold" grpId="0" nodeType="click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1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32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accel="12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1"/>
          <p:bldP spid="5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2C0FEED4-D2E1-9F13-CE3E-75EC2EFB3A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507301"/>
              </p:ext>
            </p:extLst>
          </p:nvPr>
        </p:nvGraphicFramePr>
        <p:xfrm>
          <a:off x="222738" y="1172309"/>
          <a:ext cx="11793417" cy="5503006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4132570">
                  <a:extLst>
                    <a:ext uri="{9D8B030D-6E8A-4147-A177-3AD203B41FA5}">
                      <a16:colId xmlns:a16="http://schemas.microsoft.com/office/drawing/2014/main" val="709257934"/>
                    </a:ext>
                  </a:extLst>
                </a:gridCol>
                <a:gridCol w="1910338">
                  <a:extLst>
                    <a:ext uri="{9D8B030D-6E8A-4147-A177-3AD203B41FA5}">
                      <a16:colId xmlns:a16="http://schemas.microsoft.com/office/drawing/2014/main" val="3074913979"/>
                    </a:ext>
                  </a:extLst>
                </a:gridCol>
                <a:gridCol w="1890845">
                  <a:extLst>
                    <a:ext uri="{9D8B030D-6E8A-4147-A177-3AD203B41FA5}">
                      <a16:colId xmlns:a16="http://schemas.microsoft.com/office/drawing/2014/main" val="2793069785"/>
                    </a:ext>
                  </a:extLst>
                </a:gridCol>
                <a:gridCol w="1929832">
                  <a:extLst>
                    <a:ext uri="{9D8B030D-6E8A-4147-A177-3AD203B41FA5}">
                      <a16:colId xmlns:a16="http://schemas.microsoft.com/office/drawing/2014/main" val="1452906799"/>
                    </a:ext>
                  </a:extLst>
                </a:gridCol>
                <a:gridCol w="1929832">
                  <a:extLst>
                    <a:ext uri="{9D8B030D-6E8A-4147-A177-3AD203B41FA5}">
                      <a16:colId xmlns:a16="http://schemas.microsoft.com/office/drawing/2014/main" val="377651332"/>
                    </a:ext>
                  </a:extLst>
                </a:gridCol>
              </a:tblGrid>
              <a:tr h="60248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Categoria/Grupo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Dotação Atualizada</a:t>
                      </a:r>
                    </a:p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(a)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Empenhado</a:t>
                      </a:r>
                    </a:p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(b)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Liquidado</a:t>
                      </a:r>
                    </a:p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(d)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Pago</a:t>
                      </a:r>
                    </a:p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(e)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42073355"/>
                  </a:ext>
                </a:extLst>
              </a:tr>
              <a:tr h="40837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DESPESAS CORRENTES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215.557.105,33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128.285.804,50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69.054.188,88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64.957.708,12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27029"/>
                  </a:ext>
                </a:extLst>
              </a:tr>
              <a:tr h="40837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PESSOAL E ENCARGOS SOCIAIS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141.922.615,00 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82.370.282,87 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46.802.976,76 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45.214.708,99 </a:t>
                      </a: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113698246"/>
                  </a:ext>
                </a:extLst>
              </a:tr>
              <a:tr h="40837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JUROS E ENCARGOS DA DÍVIDA</a:t>
                      </a:r>
                      <a:endParaRPr lang="pt-BR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880.601,76 </a:t>
                      </a:r>
                    </a:p>
                  </a:txBody>
                  <a:tcPr marL="85725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409.386,43 </a:t>
                      </a:r>
                    </a:p>
                  </a:txBody>
                  <a:tcPr marL="85725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272.479,01 </a:t>
                      </a:r>
                    </a:p>
                  </a:txBody>
                  <a:tcPr marL="85725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272.479,01 </a:t>
                      </a:r>
                    </a:p>
                  </a:txBody>
                  <a:tcPr marL="85725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631209"/>
                  </a:ext>
                </a:extLst>
              </a:tr>
              <a:tr h="40837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OUTRAS DESPESAS CORRENTES</a:t>
                      </a:r>
                      <a:endParaRPr lang="pt-BR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72.753.888,57 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45.506.135,20 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21.978.733,11 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19.470.520,12 </a:t>
                      </a: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1582077353"/>
                  </a:ext>
                </a:extLst>
              </a:tr>
              <a:tr h="40837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DESPESA DE CAPITAL</a:t>
                      </a:r>
                      <a:endParaRPr lang="pt-BR" sz="16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89.822.049,58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21.476.974,71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4.801.119,42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4.595.410,63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397999"/>
                  </a:ext>
                </a:extLst>
              </a:tr>
              <a:tr h="40837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INVESTIMENTOS</a:t>
                      </a:r>
                      <a:endParaRPr lang="pt-BR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84.064.909,58 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16.443.374,71 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2.324.369,24 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2.118.660,45 </a:t>
                      </a: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1292991130"/>
                  </a:ext>
                </a:extLst>
              </a:tr>
              <a:tr h="40837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INVERSÕES FINANCEIRAS</a:t>
                      </a:r>
                      <a:endParaRPr lang="pt-BR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72.140,00 </a:t>
                      </a:r>
                    </a:p>
                  </a:txBody>
                  <a:tcPr marL="85725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-   </a:t>
                      </a:r>
                    </a:p>
                  </a:txBody>
                  <a:tcPr marL="85725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85725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-   </a:t>
                      </a:r>
                    </a:p>
                  </a:txBody>
                  <a:tcPr marL="85725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06192"/>
                  </a:ext>
                </a:extLst>
              </a:tr>
              <a:tr h="40837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AMORTIZAÇÃO DA DÍVIDA</a:t>
                      </a:r>
                      <a:endParaRPr lang="pt-BR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5.685.000,00 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5.033.600,00 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2.476.750,18 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2.476.750,18 </a:t>
                      </a: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237456042"/>
                  </a:ext>
                </a:extLst>
              </a:tr>
              <a:tr h="40837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 TOTAL DA DESPESA</a:t>
                      </a:r>
                      <a:endParaRPr lang="pt-BR" sz="16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305.379.154,91 </a:t>
                      </a:r>
                    </a:p>
                  </a:txBody>
                  <a:tcPr marL="85725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149.762.779,21 </a:t>
                      </a:r>
                    </a:p>
                  </a:txBody>
                  <a:tcPr marL="85725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73.855.308,30 </a:t>
                      </a:r>
                    </a:p>
                  </a:txBody>
                  <a:tcPr marL="85725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69.553.118,75 </a:t>
                      </a:r>
                    </a:p>
                  </a:txBody>
                  <a:tcPr marL="85725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008441"/>
                  </a:ext>
                </a:extLst>
              </a:tr>
              <a:tr h="40837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RESERVA DE CONTINGÊNCIA</a:t>
                      </a:r>
                    </a:p>
                  </a:txBody>
                  <a:tcPr marL="17145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510.000,00 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-   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-   </a:t>
                      </a: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850077235"/>
                  </a:ext>
                </a:extLst>
              </a:tr>
              <a:tr h="40837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RESERVA DE CONTINGÊNCIA / RPPS</a:t>
                      </a:r>
                    </a:p>
                  </a:txBody>
                  <a:tcPr marL="17145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20.299.200,00 </a:t>
                      </a:r>
                    </a:p>
                  </a:txBody>
                  <a:tcPr marL="85725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-   </a:t>
                      </a:r>
                    </a:p>
                  </a:txBody>
                  <a:tcPr marL="85725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85725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-   </a:t>
                      </a:r>
                    </a:p>
                  </a:txBody>
                  <a:tcPr marL="85725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0607609"/>
                  </a:ext>
                </a:extLst>
              </a:tr>
              <a:tr h="40837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DAS DESPESAS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326.188.354,91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149.762.779,21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73.855.308,30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69.553.118,75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223692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865E2A34-19A9-F602-7D46-BF8949C2F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182684"/>
            <a:ext cx="7705725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+mn-lt"/>
                <a:cs typeface="Arial" panose="020B0604020202020204" pitchFamily="34" charset="0"/>
              </a:rPr>
              <a:t>Detalhamento da Despesa por Categoria e Grupo</a:t>
            </a:r>
          </a:p>
        </p:txBody>
      </p:sp>
    </p:spTree>
    <p:extLst>
      <p:ext uri="{BB962C8B-B14F-4D97-AF65-F5344CB8AC3E}">
        <p14:creationId xmlns:p14="http://schemas.microsoft.com/office/powerpoint/2010/main" val="428425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3">
            <a:extLst>
              <a:ext uri="{FF2B5EF4-FFF2-40B4-BE49-F238E27FC236}">
                <a16:creationId xmlns:a16="http://schemas.microsoft.com/office/drawing/2014/main" id="{BA05DB1C-4E3E-5A4C-3697-CF6EA9398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182684"/>
            <a:ext cx="7705725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+mn-lt"/>
                <a:cs typeface="Arial" panose="020B0604020202020204" pitchFamily="34" charset="0"/>
              </a:rPr>
              <a:t>Resumo Orçamentário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cs typeface="Arial" panose="020B0604020202020204" pitchFamily="34" charset="0"/>
              </a:rPr>
              <a:t>(R$)</a:t>
            </a: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B3C12D8F-233A-1E62-39B5-A3708818E2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3613596"/>
              </p:ext>
            </p:extLst>
          </p:nvPr>
        </p:nvGraphicFramePr>
        <p:xfrm>
          <a:off x="867508" y="1240042"/>
          <a:ext cx="10550769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4554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1" uiExpand="1">
        <p:bldSub>
          <a:bldChart bld="categoryEl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56C4604-A858-1A14-74EC-924942AE1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1" y="182684"/>
            <a:ext cx="97536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cs typeface="Arial" panose="020B0604020202020204" pitchFamily="34" charset="0"/>
              </a:rPr>
              <a:t>Aplicações de recursos próprios em educação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8D73C9A7-3678-B28D-39AE-764AD305B4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541083"/>
              </p:ext>
            </p:extLst>
          </p:nvPr>
        </p:nvGraphicFramePr>
        <p:xfrm>
          <a:off x="709448" y="1355834"/>
          <a:ext cx="10752083" cy="5319486"/>
        </p:xfrm>
        <a:graphic>
          <a:graphicData uri="http://schemas.openxmlformats.org/drawingml/2006/table">
            <a:tbl>
              <a:tblPr/>
              <a:tblGrid>
                <a:gridCol w="1690909">
                  <a:extLst>
                    <a:ext uri="{9D8B030D-6E8A-4147-A177-3AD203B41FA5}">
                      <a16:colId xmlns:a16="http://schemas.microsoft.com/office/drawing/2014/main" val="985502760"/>
                    </a:ext>
                  </a:extLst>
                </a:gridCol>
                <a:gridCol w="2159015">
                  <a:extLst>
                    <a:ext uri="{9D8B030D-6E8A-4147-A177-3AD203B41FA5}">
                      <a16:colId xmlns:a16="http://schemas.microsoft.com/office/drawing/2014/main" val="2905879120"/>
                    </a:ext>
                  </a:extLst>
                </a:gridCol>
                <a:gridCol w="1432974">
                  <a:extLst>
                    <a:ext uri="{9D8B030D-6E8A-4147-A177-3AD203B41FA5}">
                      <a16:colId xmlns:a16="http://schemas.microsoft.com/office/drawing/2014/main" val="1053523176"/>
                    </a:ext>
                  </a:extLst>
                </a:gridCol>
                <a:gridCol w="1165486">
                  <a:extLst>
                    <a:ext uri="{9D8B030D-6E8A-4147-A177-3AD203B41FA5}">
                      <a16:colId xmlns:a16="http://schemas.microsoft.com/office/drawing/2014/main" val="2381272730"/>
                    </a:ext>
                  </a:extLst>
                </a:gridCol>
                <a:gridCol w="1337442">
                  <a:extLst>
                    <a:ext uri="{9D8B030D-6E8A-4147-A177-3AD203B41FA5}">
                      <a16:colId xmlns:a16="http://schemas.microsoft.com/office/drawing/2014/main" val="3682558425"/>
                    </a:ext>
                  </a:extLst>
                </a:gridCol>
                <a:gridCol w="1432974">
                  <a:extLst>
                    <a:ext uri="{9D8B030D-6E8A-4147-A177-3AD203B41FA5}">
                      <a16:colId xmlns:a16="http://schemas.microsoft.com/office/drawing/2014/main" val="1893378011"/>
                    </a:ext>
                  </a:extLst>
                </a:gridCol>
                <a:gridCol w="1533283">
                  <a:extLst>
                    <a:ext uri="{9D8B030D-6E8A-4147-A177-3AD203B41FA5}">
                      <a16:colId xmlns:a16="http://schemas.microsoft.com/office/drawing/2014/main" val="278310603"/>
                    </a:ext>
                  </a:extLst>
                </a:gridCol>
              </a:tblGrid>
              <a:tr h="295527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Impostos e transferências consideradas para cálculo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R$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6179857"/>
                  </a:ext>
                </a:extLst>
              </a:tr>
              <a:tr h="29552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IPTU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89.420,50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7907546"/>
                  </a:ext>
                </a:extLst>
              </a:tr>
              <a:tr h="29552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3.495.402,09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432274"/>
                  </a:ext>
                </a:extLst>
              </a:tr>
              <a:tr h="29552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ITBI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569.771,11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0179781"/>
                  </a:ext>
                </a:extLst>
              </a:tr>
              <a:tr h="29552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IRRF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2.252.202,08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055768"/>
                  </a:ext>
                </a:extLst>
              </a:tr>
              <a:tr h="29552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Dívida Ativa Tributária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708.210,96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1848343"/>
                  </a:ext>
                </a:extLst>
              </a:tr>
              <a:tr h="295527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Juros, multas e atualização monetária de Impostos e dívida ativa tributária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212.734,46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9765991"/>
                  </a:ext>
                </a:extLst>
              </a:tr>
              <a:tr h="29552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Quota parte do FPM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19.887.517,22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9691728"/>
                  </a:ext>
                </a:extLst>
              </a:tr>
              <a:tr h="29552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Quota parte do FPM - 1% Julho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4648732"/>
                  </a:ext>
                </a:extLst>
              </a:tr>
              <a:tr h="29552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Quota parte do FPM - 1% Dezembro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8391300"/>
                  </a:ext>
                </a:extLst>
              </a:tr>
              <a:tr h="29552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Quota parte do ITR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8.270,46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9711897"/>
                  </a:ext>
                </a:extLst>
              </a:tr>
              <a:tr h="29552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Quota parte do IPVA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2.703.377,76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2265070"/>
                  </a:ext>
                </a:extLst>
              </a:tr>
              <a:tr h="29552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Quota parte do ICMS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16.849.737,73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9879767"/>
                  </a:ext>
                </a:extLst>
              </a:tr>
              <a:tr h="29552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Quota parte do IPI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49.160,25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8481245"/>
                  </a:ext>
                </a:extLst>
              </a:tr>
              <a:tr h="29552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Lei complementar N 87/96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8653004"/>
                  </a:ext>
                </a:extLst>
              </a:tr>
              <a:tr h="295527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DOS IMPOSTOS E TRANSFERÊNCIAS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46.825.804,62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0967448"/>
                  </a:ext>
                </a:extLst>
              </a:tr>
              <a:tr h="295527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a aplicar (Art. 212 da C.F.) 25% do TOTAL DOS IMPOSTOS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11.706.451,16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8352276"/>
                  </a:ext>
                </a:extLst>
              </a:tr>
              <a:tr h="29552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Complementação do FUNDEB R$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23.082.904,36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99734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228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56C4604-A858-1A14-74EC-924942AE1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1" y="182684"/>
            <a:ext cx="97536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cs typeface="Arial" panose="020B0604020202020204" pitchFamily="34" charset="0"/>
              </a:rPr>
              <a:t>Aplicações de recursos próprios em educação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4FADB4AE-45CF-A2B1-74F6-8CDCB9CA46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134882"/>
              </p:ext>
            </p:extLst>
          </p:nvPr>
        </p:nvGraphicFramePr>
        <p:xfrm>
          <a:off x="199697" y="1339488"/>
          <a:ext cx="11792606" cy="5518512"/>
        </p:xfrm>
        <a:graphic>
          <a:graphicData uri="http://schemas.openxmlformats.org/drawingml/2006/table">
            <a:tbl>
              <a:tblPr/>
              <a:tblGrid>
                <a:gridCol w="4219517">
                  <a:extLst>
                    <a:ext uri="{9D8B030D-6E8A-4147-A177-3AD203B41FA5}">
                      <a16:colId xmlns:a16="http://schemas.microsoft.com/office/drawing/2014/main" val="814112555"/>
                    </a:ext>
                  </a:extLst>
                </a:gridCol>
                <a:gridCol w="1574446">
                  <a:extLst>
                    <a:ext uri="{9D8B030D-6E8A-4147-A177-3AD203B41FA5}">
                      <a16:colId xmlns:a16="http://schemas.microsoft.com/office/drawing/2014/main" val="4152970433"/>
                    </a:ext>
                  </a:extLst>
                </a:gridCol>
                <a:gridCol w="1275302">
                  <a:extLst>
                    <a:ext uri="{9D8B030D-6E8A-4147-A177-3AD203B41FA5}">
                      <a16:colId xmlns:a16="http://schemas.microsoft.com/office/drawing/2014/main" val="2251220329"/>
                    </a:ext>
                  </a:extLst>
                </a:gridCol>
                <a:gridCol w="1464236">
                  <a:extLst>
                    <a:ext uri="{9D8B030D-6E8A-4147-A177-3AD203B41FA5}">
                      <a16:colId xmlns:a16="http://schemas.microsoft.com/office/drawing/2014/main" val="2383207405"/>
                    </a:ext>
                  </a:extLst>
                </a:gridCol>
                <a:gridCol w="1335712">
                  <a:extLst>
                    <a:ext uri="{9D8B030D-6E8A-4147-A177-3AD203B41FA5}">
                      <a16:colId xmlns:a16="http://schemas.microsoft.com/office/drawing/2014/main" val="3315147996"/>
                    </a:ext>
                  </a:extLst>
                </a:gridCol>
                <a:gridCol w="238734">
                  <a:extLst>
                    <a:ext uri="{9D8B030D-6E8A-4147-A177-3AD203B41FA5}">
                      <a16:colId xmlns:a16="http://schemas.microsoft.com/office/drawing/2014/main" val="2102281516"/>
                    </a:ext>
                  </a:extLst>
                </a:gridCol>
                <a:gridCol w="1684659">
                  <a:extLst>
                    <a:ext uri="{9D8B030D-6E8A-4147-A177-3AD203B41FA5}">
                      <a16:colId xmlns:a16="http://schemas.microsoft.com/office/drawing/2014/main" val="2879635403"/>
                    </a:ext>
                  </a:extLst>
                </a:gridCol>
              </a:tblGrid>
              <a:tr h="411616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Despesas Consideradas como Aplicação em Manutenção e Desenvolvimento do Ensino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9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R$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3365747"/>
                  </a:ext>
                </a:extLst>
              </a:tr>
              <a:tr h="41161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(+) Gastos com Educação - FUNÇÃO 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1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48.560.888,98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4654810"/>
                  </a:ext>
                </a:extLst>
              </a:tr>
              <a:tr h="411616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(+) Restos a Pagar Inscritos nos Exercícios Anteriores e Liquidados no Atual Exercício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1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3.959.079,46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5773817"/>
                  </a:ext>
                </a:extLst>
              </a:tr>
              <a:tr h="411616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(-) Restos a Pagar Não Processados Inscritos no Exercício, relativos a Educação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22.275.341,34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4573220"/>
                  </a:ext>
                </a:extLst>
              </a:tr>
              <a:tr h="41161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(-) Ensino Médio (subfunção 362)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294.735,65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4689351"/>
                  </a:ext>
                </a:extLst>
              </a:tr>
              <a:tr h="41161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(-) Ensino Profissional (subfunção 363)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3145690"/>
                  </a:ext>
                </a:extLst>
              </a:tr>
              <a:tr h="41161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(-) Ensino Superior (subfunção 364)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26.322,25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7045182"/>
                  </a:ext>
                </a:extLst>
              </a:tr>
              <a:tr h="411616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(-) Despesas Realizadas com Recursos de Transferências Voluntárias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698.899,81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6302596"/>
                  </a:ext>
                </a:extLst>
              </a:tr>
              <a:tr h="41161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(-) Despesas Realizadas com a Complementação do FUNDEB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23.082.904,36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4756464"/>
                  </a:ext>
                </a:extLst>
              </a:tr>
              <a:tr h="411616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(-) DESPESA REALIZADA COM PRECATÓRIO - FUNDEF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1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89.758,18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5144533"/>
                  </a:ext>
                </a:extLst>
              </a:tr>
              <a:tr h="41161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(=) Valor Aplicado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1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6.052.006,85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265195"/>
                  </a:ext>
                </a:extLst>
              </a:tr>
              <a:tr h="41161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Percentual Aplicado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19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12,92%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2794417"/>
                  </a:ext>
                </a:extLst>
              </a:tr>
              <a:tr h="41161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SUPERÁVIT/DÉFICIT DE APLICAÇÃO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19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-5.654.444,31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8264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3281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56C4604-A858-1A14-74EC-924942AE1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1" y="182684"/>
            <a:ext cx="97536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+mn-lt"/>
                <a:cs typeface="Arial" panose="020B0604020202020204" pitchFamily="34" charset="0"/>
              </a:rPr>
              <a:t>Aplicações de recursos próprios em saúde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71557A65-5E3C-4949-F5FC-AC3B363DD0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461438"/>
              </p:ext>
            </p:extLst>
          </p:nvPr>
        </p:nvGraphicFramePr>
        <p:xfrm>
          <a:off x="262759" y="1129057"/>
          <a:ext cx="11666482" cy="5615892"/>
        </p:xfrm>
        <a:graphic>
          <a:graphicData uri="http://schemas.openxmlformats.org/drawingml/2006/table">
            <a:tbl>
              <a:tblPr/>
              <a:tblGrid>
                <a:gridCol w="1867045">
                  <a:extLst>
                    <a:ext uri="{9D8B030D-6E8A-4147-A177-3AD203B41FA5}">
                      <a16:colId xmlns:a16="http://schemas.microsoft.com/office/drawing/2014/main" val="3761970465"/>
                    </a:ext>
                  </a:extLst>
                </a:gridCol>
                <a:gridCol w="2264939">
                  <a:extLst>
                    <a:ext uri="{9D8B030D-6E8A-4147-A177-3AD203B41FA5}">
                      <a16:colId xmlns:a16="http://schemas.microsoft.com/office/drawing/2014/main" val="2136052073"/>
                    </a:ext>
                  </a:extLst>
                </a:gridCol>
                <a:gridCol w="1203887">
                  <a:extLst>
                    <a:ext uri="{9D8B030D-6E8A-4147-A177-3AD203B41FA5}">
                      <a16:colId xmlns:a16="http://schemas.microsoft.com/office/drawing/2014/main" val="833078511"/>
                    </a:ext>
                  </a:extLst>
                </a:gridCol>
                <a:gridCol w="1285507">
                  <a:extLst>
                    <a:ext uri="{9D8B030D-6E8A-4147-A177-3AD203B41FA5}">
                      <a16:colId xmlns:a16="http://schemas.microsoft.com/office/drawing/2014/main" val="1040433595"/>
                    </a:ext>
                  </a:extLst>
                </a:gridCol>
                <a:gridCol w="1208988">
                  <a:extLst>
                    <a:ext uri="{9D8B030D-6E8A-4147-A177-3AD203B41FA5}">
                      <a16:colId xmlns:a16="http://schemas.microsoft.com/office/drawing/2014/main" val="1922300472"/>
                    </a:ext>
                  </a:extLst>
                </a:gridCol>
                <a:gridCol w="1285507">
                  <a:extLst>
                    <a:ext uri="{9D8B030D-6E8A-4147-A177-3AD203B41FA5}">
                      <a16:colId xmlns:a16="http://schemas.microsoft.com/office/drawing/2014/main" val="2626400116"/>
                    </a:ext>
                  </a:extLst>
                </a:gridCol>
                <a:gridCol w="265263">
                  <a:extLst>
                    <a:ext uri="{9D8B030D-6E8A-4147-A177-3AD203B41FA5}">
                      <a16:colId xmlns:a16="http://schemas.microsoft.com/office/drawing/2014/main" val="642847022"/>
                    </a:ext>
                  </a:extLst>
                </a:gridCol>
                <a:gridCol w="224454">
                  <a:extLst>
                    <a:ext uri="{9D8B030D-6E8A-4147-A177-3AD203B41FA5}">
                      <a16:colId xmlns:a16="http://schemas.microsoft.com/office/drawing/2014/main" val="1427308641"/>
                    </a:ext>
                  </a:extLst>
                </a:gridCol>
                <a:gridCol w="2060892">
                  <a:extLst>
                    <a:ext uri="{9D8B030D-6E8A-4147-A177-3AD203B41FA5}">
                      <a16:colId xmlns:a16="http://schemas.microsoft.com/office/drawing/2014/main" val="3198861523"/>
                    </a:ext>
                  </a:extLst>
                </a:gridCol>
              </a:tblGrid>
              <a:tr h="342852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Impostos e transferências consideradas para cálculo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R$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7833020"/>
                  </a:ext>
                </a:extLst>
              </a:tr>
              <a:tr h="27310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IPTU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89.420,50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235581"/>
                  </a:ext>
                </a:extLst>
              </a:tr>
              <a:tr h="27310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3.495.402,09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9166576"/>
                  </a:ext>
                </a:extLst>
              </a:tr>
              <a:tr h="27310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ITBI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569.771,11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2623365"/>
                  </a:ext>
                </a:extLst>
              </a:tr>
              <a:tr h="27310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IRRF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2.252.202,08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3949106"/>
                  </a:ext>
                </a:extLst>
              </a:tr>
              <a:tr h="25872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Dívida Ativa Tributária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708.210,96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6792751"/>
                  </a:ext>
                </a:extLst>
              </a:tr>
              <a:tr h="264400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Juros, multas e atualização monetária de Impostos e dívida ativa tributária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212.734,46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4167385"/>
                  </a:ext>
                </a:extLst>
              </a:tr>
              <a:tr h="25872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Quota parte do FPM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19.887.517,22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4935902"/>
                  </a:ext>
                </a:extLst>
              </a:tr>
              <a:tr h="25872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Quota parte do FPM - 1% Julho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4805227"/>
                  </a:ext>
                </a:extLst>
              </a:tr>
              <a:tr h="25872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Quota parte do FPM - 1% Dezembro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1676453"/>
                  </a:ext>
                </a:extLst>
              </a:tr>
              <a:tr h="25872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Quota parte do ITR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8.270,46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1847898"/>
                  </a:ext>
                </a:extLst>
              </a:tr>
              <a:tr h="25872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Quota parte do IPVA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2.703.377,76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2852012"/>
                  </a:ext>
                </a:extLst>
              </a:tr>
              <a:tr h="25872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Quota parte do ICMS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16.849.737,73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0033031"/>
                  </a:ext>
                </a:extLst>
              </a:tr>
              <a:tr h="25872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Quota parte do IPI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49.160,25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5031898"/>
                  </a:ext>
                </a:extLst>
              </a:tr>
              <a:tr h="25872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Lei complementar N 87/96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677082"/>
                  </a:ext>
                </a:extLst>
              </a:tr>
              <a:tr h="258728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SUB-TOTAL DOS IMPOSTOS E TRANSFERÊNCIAS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46.825.804,62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3536386"/>
                  </a:ext>
                </a:extLst>
              </a:tr>
              <a:tr h="25872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 - ) Quota parte do FPM - 1% Julho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7745803"/>
                  </a:ext>
                </a:extLst>
              </a:tr>
              <a:tr h="258728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 - ) Quota parte do FPM - 1% Dezembro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214516"/>
                  </a:ext>
                </a:extLst>
              </a:tr>
              <a:tr h="258728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DOS IMPOSTOS E TRANSFERÊNCIAS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46.825.804,62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1094786"/>
                  </a:ext>
                </a:extLst>
              </a:tr>
              <a:tr h="258728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a aplicar (Art. 77 do ADCT) 15% do TOTAL DOS IMPOSTOS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7.023.870,69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326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0120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1084658-928A-ABC8-0406-6C133CCFA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182684"/>
            <a:ext cx="7705725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+mn-lt"/>
                <a:cs typeface="Arial" panose="020B0604020202020204" pitchFamily="34" charset="0"/>
              </a:rPr>
              <a:t>Aplicações de recursos próprios em saúde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187F5199-7C92-D473-E5B6-59B160A852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784056"/>
              </p:ext>
            </p:extLst>
          </p:nvPr>
        </p:nvGraphicFramePr>
        <p:xfrm>
          <a:off x="157655" y="1418898"/>
          <a:ext cx="11808374" cy="5256418"/>
        </p:xfrm>
        <a:graphic>
          <a:graphicData uri="http://schemas.openxmlformats.org/drawingml/2006/table">
            <a:tbl>
              <a:tblPr/>
              <a:tblGrid>
                <a:gridCol w="4191401">
                  <a:extLst>
                    <a:ext uri="{9D8B030D-6E8A-4147-A177-3AD203B41FA5}">
                      <a16:colId xmlns:a16="http://schemas.microsoft.com/office/drawing/2014/main" val="2488787307"/>
                    </a:ext>
                  </a:extLst>
                </a:gridCol>
                <a:gridCol w="1210849">
                  <a:extLst>
                    <a:ext uri="{9D8B030D-6E8A-4147-A177-3AD203B41FA5}">
                      <a16:colId xmlns:a16="http://schemas.microsoft.com/office/drawing/2014/main" val="1464566451"/>
                    </a:ext>
                  </a:extLst>
                </a:gridCol>
                <a:gridCol w="1303993">
                  <a:extLst>
                    <a:ext uri="{9D8B030D-6E8A-4147-A177-3AD203B41FA5}">
                      <a16:colId xmlns:a16="http://schemas.microsoft.com/office/drawing/2014/main" val="1474181132"/>
                    </a:ext>
                  </a:extLst>
                </a:gridCol>
                <a:gridCol w="940033">
                  <a:extLst>
                    <a:ext uri="{9D8B030D-6E8A-4147-A177-3AD203B41FA5}">
                      <a16:colId xmlns:a16="http://schemas.microsoft.com/office/drawing/2014/main" val="814568938"/>
                    </a:ext>
                  </a:extLst>
                </a:gridCol>
                <a:gridCol w="126124">
                  <a:extLst>
                    <a:ext uri="{9D8B030D-6E8A-4147-A177-3AD203B41FA5}">
                      <a16:colId xmlns:a16="http://schemas.microsoft.com/office/drawing/2014/main" val="3593417709"/>
                    </a:ext>
                  </a:extLst>
                </a:gridCol>
                <a:gridCol w="236483">
                  <a:extLst>
                    <a:ext uri="{9D8B030D-6E8A-4147-A177-3AD203B41FA5}">
                      <a16:colId xmlns:a16="http://schemas.microsoft.com/office/drawing/2014/main" val="2029276949"/>
                    </a:ext>
                  </a:extLst>
                </a:gridCol>
                <a:gridCol w="252248">
                  <a:extLst>
                    <a:ext uri="{9D8B030D-6E8A-4147-A177-3AD203B41FA5}">
                      <a16:colId xmlns:a16="http://schemas.microsoft.com/office/drawing/2014/main" val="4195772070"/>
                    </a:ext>
                  </a:extLst>
                </a:gridCol>
                <a:gridCol w="804042">
                  <a:extLst>
                    <a:ext uri="{9D8B030D-6E8A-4147-A177-3AD203B41FA5}">
                      <a16:colId xmlns:a16="http://schemas.microsoft.com/office/drawing/2014/main" val="3272710644"/>
                    </a:ext>
                  </a:extLst>
                </a:gridCol>
                <a:gridCol w="171436">
                  <a:extLst>
                    <a:ext uri="{9D8B030D-6E8A-4147-A177-3AD203B41FA5}">
                      <a16:colId xmlns:a16="http://schemas.microsoft.com/office/drawing/2014/main" val="620305719"/>
                    </a:ext>
                  </a:extLst>
                </a:gridCol>
                <a:gridCol w="263904">
                  <a:extLst>
                    <a:ext uri="{9D8B030D-6E8A-4147-A177-3AD203B41FA5}">
                      <a16:colId xmlns:a16="http://schemas.microsoft.com/office/drawing/2014/main" val="1939507789"/>
                    </a:ext>
                  </a:extLst>
                </a:gridCol>
                <a:gridCol w="217333">
                  <a:extLst>
                    <a:ext uri="{9D8B030D-6E8A-4147-A177-3AD203B41FA5}">
                      <a16:colId xmlns:a16="http://schemas.microsoft.com/office/drawing/2014/main" val="1813697838"/>
                    </a:ext>
                  </a:extLst>
                </a:gridCol>
                <a:gridCol w="2090528">
                  <a:extLst>
                    <a:ext uri="{9D8B030D-6E8A-4147-A177-3AD203B41FA5}">
                      <a16:colId xmlns:a16="http://schemas.microsoft.com/office/drawing/2014/main" val="1501061311"/>
                    </a:ext>
                  </a:extLst>
                </a:gridCol>
              </a:tblGrid>
              <a:tr h="527415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Despesas Consideradas como Ações e Serviços Públicos de Saúde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R$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6025602"/>
                  </a:ext>
                </a:extLst>
              </a:tr>
              <a:tr h="40180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(+) Gastos com Sáude - FUNÇÃO 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1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41.016.789,46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8564381"/>
                  </a:ext>
                </a:extLst>
              </a:tr>
              <a:tr h="487221">
                <a:tc gridSpan="8"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(+) Restos a Pagar Inscritos nos Exercícios Anteriores e Liquidados no Atual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mpd="sng">
                      <a:noFill/>
                      <a:prstDash val="soli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mpd="sng">
                      <a:noFill/>
                      <a:prstDash val="soli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mpd="sng">
                      <a:noFill/>
                      <a:prstDash val="soli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1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1.198.813,66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5920568"/>
                  </a:ext>
                </a:extLst>
              </a:tr>
              <a:tr h="401539">
                <a:tc gridSpan="8"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(-) Restos a Pagar Não Processados Inscritos no Exercício, relativos a Saúde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1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19.183.665,89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538859"/>
                  </a:ext>
                </a:extLst>
              </a:tr>
              <a:tr h="40180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(-) Inativos e Pensionistas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1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6185635"/>
                  </a:ext>
                </a:extLst>
              </a:tr>
              <a:tr h="401801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(-) Serviços de limpeza e tratamento de resíduos sólidos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mpd="sng">
                      <a:noFill/>
                      <a:prstDash val="soli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mpd="sng">
                      <a:noFill/>
                      <a:prstDash val="soli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1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5815378"/>
                  </a:ext>
                </a:extLst>
              </a:tr>
              <a:tr h="401801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(-) Assistência médica e odontológica a servidores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1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6384013"/>
                  </a:ext>
                </a:extLst>
              </a:tr>
              <a:tr h="401801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(-) Saneamento básico (exceto para controle de vetores)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5216621"/>
                  </a:ext>
                </a:extLst>
              </a:tr>
              <a:tr h="491811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(-) Despesas Realizadas com Recursos de Transferências Voluntárias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5.490.753,24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3156351"/>
                  </a:ext>
                </a:extLst>
              </a:tr>
              <a:tr h="401801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(=) Valor Aplicado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17.541.183,99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4301734"/>
                  </a:ext>
                </a:extLst>
              </a:tr>
              <a:tr h="468813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Percentual Aplicado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19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37,46%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9165836"/>
                  </a:ext>
                </a:extLst>
              </a:tr>
              <a:tr h="468813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SUPERÁVIT/DÉFICIT DE APLICAÇÃO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mpd="sng">
                      <a:noFill/>
                      <a:prstDash val="soli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19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10.517.313,30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4493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15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1EA94C4-25F4-D5F4-E9B8-200E9B3A4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182684"/>
            <a:ext cx="7705725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+mn-lt"/>
                <a:cs typeface="Arial" panose="020B0604020202020204" pitchFamily="34" charset="0"/>
              </a:rPr>
              <a:t>FUNDEB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655537E6-F6E9-128A-E9D0-239F48052B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633161"/>
              </p:ext>
            </p:extLst>
          </p:nvPr>
        </p:nvGraphicFramePr>
        <p:xfrm>
          <a:off x="457200" y="1103586"/>
          <a:ext cx="11067393" cy="5717208"/>
        </p:xfrm>
        <a:graphic>
          <a:graphicData uri="http://schemas.openxmlformats.org/drawingml/2006/table">
            <a:tbl>
              <a:tblPr/>
              <a:tblGrid>
                <a:gridCol w="1829152">
                  <a:extLst>
                    <a:ext uri="{9D8B030D-6E8A-4147-A177-3AD203B41FA5}">
                      <a16:colId xmlns:a16="http://schemas.microsoft.com/office/drawing/2014/main" val="246558999"/>
                    </a:ext>
                  </a:extLst>
                </a:gridCol>
                <a:gridCol w="2014120">
                  <a:extLst>
                    <a:ext uri="{9D8B030D-6E8A-4147-A177-3AD203B41FA5}">
                      <a16:colId xmlns:a16="http://schemas.microsoft.com/office/drawing/2014/main" val="1455764275"/>
                    </a:ext>
                  </a:extLst>
                </a:gridCol>
                <a:gridCol w="1212583">
                  <a:extLst>
                    <a:ext uri="{9D8B030D-6E8A-4147-A177-3AD203B41FA5}">
                      <a16:colId xmlns:a16="http://schemas.microsoft.com/office/drawing/2014/main" val="1610929863"/>
                    </a:ext>
                  </a:extLst>
                </a:gridCol>
                <a:gridCol w="2574655">
                  <a:extLst>
                    <a:ext uri="{9D8B030D-6E8A-4147-A177-3AD203B41FA5}">
                      <a16:colId xmlns:a16="http://schemas.microsoft.com/office/drawing/2014/main" val="3436996993"/>
                    </a:ext>
                  </a:extLst>
                </a:gridCol>
                <a:gridCol w="110359">
                  <a:extLst>
                    <a:ext uri="{9D8B030D-6E8A-4147-A177-3AD203B41FA5}">
                      <a16:colId xmlns:a16="http://schemas.microsoft.com/office/drawing/2014/main" val="4007880897"/>
                    </a:ext>
                  </a:extLst>
                </a:gridCol>
                <a:gridCol w="189186">
                  <a:extLst>
                    <a:ext uri="{9D8B030D-6E8A-4147-A177-3AD203B41FA5}">
                      <a16:colId xmlns:a16="http://schemas.microsoft.com/office/drawing/2014/main" val="199505240"/>
                    </a:ext>
                  </a:extLst>
                </a:gridCol>
                <a:gridCol w="252248">
                  <a:extLst>
                    <a:ext uri="{9D8B030D-6E8A-4147-A177-3AD203B41FA5}">
                      <a16:colId xmlns:a16="http://schemas.microsoft.com/office/drawing/2014/main" val="3999007681"/>
                    </a:ext>
                  </a:extLst>
                </a:gridCol>
                <a:gridCol w="236483">
                  <a:extLst>
                    <a:ext uri="{9D8B030D-6E8A-4147-A177-3AD203B41FA5}">
                      <a16:colId xmlns:a16="http://schemas.microsoft.com/office/drawing/2014/main" val="3613574204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232782766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4165312279"/>
                    </a:ext>
                  </a:extLst>
                </a:gridCol>
                <a:gridCol w="895131">
                  <a:extLst>
                    <a:ext uri="{9D8B030D-6E8A-4147-A177-3AD203B41FA5}">
                      <a16:colId xmlns:a16="http://schemas.microsoft.com/office/drawing/2014/main" val="1428459349"/>
                    </a:ext>
                  </a:extLst>
                </a:gridCol>
                <a:gridCol w="1702676">
                  <a:extLst>
                    <a:ext uri="{9D8B030D-6E8A-4147-A177-3AD203B41FA5}">
                      <a16:colId xmlns:a16="http://schemas.microsoft.com/office/drawing/2014/main" val="3106978851"/>
                    </a:ext>
                  </a:extLst>
                </a:gridCol>
              </a:tblGrid>
              <a:tr h="37125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Receitas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pt-BR" sz="1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pt-BR" sz="1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pt-BR" sz="1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pt-BR" sz="1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6946911"/>
                  </a:ext>
                </a:extLst>
              </a:tr>
              <a:tr h="0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TRANSFERÊNCIAS DO FUNDEB</a:t>
                      </a:r>
                    </a:p>
                  </a:txBody>
                  <a:tcPr marL="17145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1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45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(+) R$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18.160.937,71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8169192"/>
                  </a:ext>
                </a:extLst>
              </a:tr>
              <a:tr h="0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COMPLEMENTAÇÃO DO FUNDEB</a:t>
                      </a:r>
                    </a:p>
                  </a:txBody>
                  <a:tcPr marL="17145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1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45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(+) R$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12.811.746,88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7287783"/>
                  </a:ext>
                </a:extLst>
              </a:tr>
              <a:tr h="371253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RENDIMENTOS DE APLICAÇÃO FINANCEIRAS</a:t>
                      </a:r>
                    </a:p>
                  </a:txBody>
                  <a:tcPr marL="17145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1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45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(+) R$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355.107,25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9067594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Total a aplicar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R$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31.327.791,84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1007386"/>
                  </a:ext>
                </a:extLst>
              </a:tr>
              <a:tr h="371253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Mínimo de 70% - Valorização do Profissionais da Educação Básica</a:t>
                      </a:r>
                    </a:p>
                  </a:txBody>
                  <a:tcPr marL="17145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1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45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R$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21.929.454,29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5065726"/>
                  </a:ext>
                </a:extLst>
              </a:tr>
              <a:tr h="37125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Despesas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1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6605106"/>
                  </a:ext>
                </a:extLst>
              </a:tr>
              <a:tr h="371253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Remuneração dos Profissionais da Educação Básica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1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1907161"/>
                  </a:ext>
                </a:extLst>
              </a:tr>
              <a:tr h="371253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Remuneração dos Profissionais da Educação Básica</a:t>
                      </a:r>
                    </a:p>
                  </a:txBody>
                  <a:tcPr marL="17145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1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(+) R$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17.498.317,24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2973699"/>
                  </a:ext>
                </a:extLst>
              </a:tr>
              <a:tr h="37125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Encargos Sociais</a:t>
                      </a:r>
                    </a:p>
                  </a:txBody>
                  <a:tcPr marL="17145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1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(+) R$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3.247.269,71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080955"/>
                  </a:ext>
                </a:extLst>
              </a:tr>
              <a:tr h="37125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Sub - Total.............................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66,22%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R$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20.745.586,95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1823539"/>
                  </a:ext>
                </a:extLst>
              </a:tr>
              <a:tr h="37125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SUPERÁVIT/DÉFICIT DE APLICAÇÃO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1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-1.183.867,34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4793182"/>
                  </a:ext>
                </a:extLst>
              </a:tr>
              <a:tr h="32484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DESPESA LIQUIDADA A PAGAR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R$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1.573.203,78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3712720"/>
                  </a:ext>
                </a:extLst>
              </a:tr>
              <a:tr h="340315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SALDO FINANCEIRO TOTAL DO FUNDEB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1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R$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17.762.557,22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8246025"/>
                  </a:ext>
                </a:extLst>
              </a:tr>
              <a:tr h="3248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pt-BR" sz="1900" b="0" i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* Recursos do Exercício Anterior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R$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900" b="0" i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4.770.324,04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6879653"/>
                  </a:ext>
                </a:extLst>
              </a:tr>
              <a:tr h="30937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pt-BR" sz="1900" b="0" i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* Recursos do Exercício Atual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R$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900" b="0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12.992.233,18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94140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359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1EA94C4-25F4-D5F4-E9B8-200E9B3A4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182684"/>
            <a:ext cx="7705725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+mn-lt"/>
                <a:cs typeface="Arial" panose="020B0604020202020204" pitchFamily="34" charset="0"/>
              </a:rPr>
              <a:t>Gasto com pessoal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F97D9D82-3D98-DCEE-1F95-1EFE0A14BD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381161"/>
              </p:ext>
            </p:extLst>
          </p:nvPr>
        </p:nvGraphicFramePr>
        <p:xfrm>
          <a:off x="945930" y="1608083"/>
          <a:ext cx="10815145" cy="5067232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7490741">
                  <a:extLst>
                    <a:ext uri="{9D8B030D-6E8A-4147-A177-3AD203B41FA5}">
                      <a16:colId xmlns:a16="http://schemas.microsoft.com/office/drawing/2014/main" val="709257934"/>
                    </a:ext>
                  </a:extLst>
                </a:gridCol>
                <a:gridCol w="3324404">
                  <a:extLst>
                    <a:ext uri="{9D8B030D-6E8A-4147-A177-3AD203B41FA5}">
                      <a16:colId xmlns:a16="http://schemas.microsoft.com/office/drawing/2014/main" val="1100195717"/>
                    </a:ext>
                  </a:extLst>
                </a:gridCol>
              </a:tblGrid>
              <a:tr h="1097060">
                <a:tc>
                  <a:txBody>
                    <a:bodyPr/>
                    <a:lstStyle/>
                    <a:p>
                      <a:pPr marL="82550" indent="0" algn="l" fontAlgn="ctr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Tabela da despesa líquida com pessoal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118.671.240,67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934885"/>
                  </a:ext>
                </a:extLst>
              </a:tr>
              <a:tr h="986969">
                <a:tc>
                  <a:txBody>
                    <a:bodyPr/>
                    <a:lstStyle/>
                    <a:p>
                      <a:pPr marL="0" indent="0" algn="l"/>
                      <a:r>
                        <a:rPr lang="pt-BR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 Corrente Líquida</a:t>
                      </a:r>
                    </a:p>
                  </a:txBody>
                  <a:tcPr marL="91454" marR="91454" marT="45689" marB="4568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252.430.962,75 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4975026"/>
                  </a:ext>
                </a:extLst>
              </a:tr>
              <a:tr h="994401">
                <a:tc>
                  <a:txBody>
                    <a:bodyPr/>
                    <a:lstStyle/>
                    <a:p>
                      <a:pPr marL="82550" indent="0" algn="l" fontAlgn="ctr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Emendas parlamentares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5.038.410,00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07232"/>
                  </a:ext>
                </a:extLst>
              </a:tr>
              <a:tr h="994401">
                <a:tc>
                  <a:txBody>
                    <a:bodyPr/>
                    <a:lstStyle/>
                    <a:p>
                      <a:pPr marL="8255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RCL ajustada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247.392.552,75 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9469750"/>
                  </a:ext>
                </a:extLst>
              </a:tr>
              <a:tr h="994401">
                <a:tc>
                  <a:txBody>
                    <a:bodyPr/>
                    <a:lstStyle/>
                    <a:p>
                      <a:pPr marL="8255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da despesa líquida com pessoal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47,97%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30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572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1EA94C4-25F4-D5F4-E9B8-200E9B3A4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182684"/>
            <a:ext cx="7705725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+mn-lt"/>
                <a:cs typeface="Arial" panose="020B0604020202020204" pitchFamily="34" charset="0"/>
              </a:rPr>
              <a:t>Resultado primário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EA79DE51-F055-CD52-7A2F-66E922BC09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4286482"/>
              </p:ext>
            </p:extLst>
          </p:nvPr>
        </p:nvGraphicFramePr>
        <p:xfrm>
          <a:off x="867507" y="1240042"/>
          <a:ext cx="10539045" cy="5406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932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Chart bld="categoryEl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1EA94C4-25F4-D5F4-E9B8-200E9B3A4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182684"/>
            <a:ext cx="7705725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+mn-lt"/>
                <a:cs typeface="Arial" panose="020B0604020202020204" pitchFamily="34" charset="0"/>
              </a:rPr>
              <a:t>Resultado nominal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C3990EEA-AF9C-D39E-CF3E-176B1785B6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525775"/>
              </p:ext>
            </p:extLst>
          </p:nvPr>
        </p:nvGraphicFramePr>
        <p:xfrm>
          <a:off x="1559165" y="1629499"/>
          <a:ext cx="9050219" cy="4513591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4777268">
                  <a:extLst>
                    <a:ext uri="{9D8B030D-6E8A-4147-A177-3AD203B41FA5}">
                      <a16:colId xmlns:a16="http://schemas.microsoft.com/office/drawing/2014/main" val="709257934"/>
                    </a:ext>
                  </a:extLst>
                </a:gridCol>
                <a:gridCol w="2152792">
                  <a:extLst>
                    <a:ext uri="{9D8B030D-6E8A-4147-A177-3AD203B41FA5}">
                      <a16:colId xmlns:a16="http://schemas.microsoft.com/office/drawing/2014/main" val="3869166030"/>
                    </a:ext>
                  </a:extLst>
                </a:gridCol>
                <a:gridCol w="2120159">
                  <a:extLst>
                    <a:ext uri="{9D8B030D-6E8A-4147-A177-3AD203B41FA5}">
                      <a16:colId xmlns:a16="http://schemas.microsoft.com/office/drawing/2014/main" val="1100195717"/>
                    </a:ext>
                  </a:extLst>
                </a:gridCol>
              </a:tblGrid>
              <a:tr h="668224">
                <a:tc>
                  <a:txBody>
                    <a:bodyPr/>
                    <a:lstStyle/>
                    <a:p>
                      <a:pPr algn="l" fontAlgn="ctr"/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 31/12/2021 </a:t>
                      </a:r>
                    </a:p>
                    <a:p>
                      <a:pPr algn="ctr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(A)</a:t>
                      </a:r>
                    </a:p>
                  </a:txBody>
                  <a:tcPr marL="91454" marR="91454" marT="45689" marB="4568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 30/04/2022</a:t>
                      </a:r>
                    </a:p>
                    <a:p>
                      <a:pPr algn="ctr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(B)</a:t>
                      </a:r>
                    </a:p>
                  </a:txBody>
                  <a:tcPr marL="91454" marR="91454" marT="45689" marB="4568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7934885"/>
                  </a:ext>
                </a:extLst>
              </a:tr>
              <a:tr h="500895">
                <a:tc>
                  <a:txBody>
                    <a:bodyPr/>
                    <a:lstStyle/>
                    <a:p>
                      <a:pPr marL="0" indent="0" algn="l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DÍVIDA CONSOLIDADA</a:t>
                      </a:r>
                    </a:p>
                  </a:txBody>
                  <a:tcPr marL="91454" marR="91454" marT="45689" marB="45689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1700213" algn="dec"/>
                        </a:tabLs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52.047.352,01</a:t>
                      </a:r>
                    </a:p>
                  </a:txBody>
                  <a:tcPr marL="91454" marR="91454" marT="45689" marB="45689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1700213" algn="dec"/>
                          <a:tab pos="3224213" algn="dec"/>
                        </a:tabLs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68.070.601,83</a:t>
                      </a:r>
                    </a:p>
                  </a:txBody>
                  <a:tcPr marL="91454" marR="91454" marT="45689" marB="45689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975026"/>
                  </a:ext>
                </a:extLst>
              </a:tr>
              <a:tr h="418059">
                <a:tc>
                  <a:txBody>
                    <a:bodyPr/>
                    <a:lstStyle/>
                    <a:p>
                      <a:pPr marL="93663" indent="0" algn="l" fontAlgn="ctr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DEDUÇÕES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93875" algn="dec"/>
                          <a:tab pos="3224213" algn="dec"/>
                        </a:tabLst>
                        <a:defRPr/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30.642.436,32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dec"/>
                          <a:tab pos="3224213" algn="dec"/>
                        </a:tabLst>
                        <a:defRPr/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58.661.026,20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07232"/>
                  </a:ext>
                </a:extLst>
              </a:tr>
              <a:tr h="418059">
                <a:tc>
                  <a:txBody>
                    <a:bodyPr/>
                    <a:lstStyle/>
                    <a:p>
                      <a:pPr marL="363538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Disponibilidade</a:t>
                      </a:r>
                      <a:r>
                        <a:rPr lang="pt-BR" sz="16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caixa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tabLst>
                          <a:tab pos="1793875" algn="dec"/>
                          <a:tab pos="3224213" algn="dec"/>
                        </a:tabLst>
                      </a:pP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30.602.094,17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dec"/>
                          <a:tab pos="3224213" algn="dec"/>
                        </a:tabLst>
                        <a:defRPr/>
                      </a:pPr>
                      <a:r>
                        <a:rPr lang="pt-BR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58.620.684,05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469750"/>
                  </a:ext>
                </a:extLst>
              </a:tr>
              <a:tr h="418059">
                <a:tc>
                  <a:txBody>
                    <a:bodyPr/>
                    <a:lstStyle/>
                    <a:p>
                      <a:pPr marL="620713" indent="0" algn="l" fontAlgn="ctr"/>
                      <a:r>
                        <a:rPr lang="pt-BR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Disponibilidade</a:t>
                      </a:r>
                      <a:r>
                        <a:rPr lang="pt-BR" sz="16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bruta de caixa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93875" algn="dec"/>
                          <a:tab pos="3224213" algn="dec"/>
                        </a:tabLst>
                        <a:defRPr/>
                      </a:pPr>
                      <a:r>
                        <a:rPr lang="pt-BR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44.845.400,30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dec"/>
                          <a:tab pos="3224213" algn="dec"/>
                        </a:tabLst>
                        <a:defRPr/>
                      </a:pPr>
                      <a:r>
                        <a:rPr lang="pt-BR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61.392.528,08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9375968"/>
                  </a:ext>
                </a:extLst>
              </a:tr>
              <a:tr h="418059">
                <a:tc>
                  <a:txBody>
                    <a:bodyPr/>
                    <a:lstStyle/>
                    <a:p>
                      <a:pPr marL="620713" indent="0" algn="l" fontAlgn="ctr"/>
                      <a:r>
                        <a:rPr lang="pt-BR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(-) Restos</a:t>
                      </a:r>
                      <a:r>
                        <a:rPr lang="pt-BR" sz="16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pagar processados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93875" algn="dec"/>
                          <a:tab pos="3224213" algn="dec"/>
                        </a:tabLst>
                        <a:defRPr/>
                      </a:pPr>
                      <a:r>
                        <a:rPr lang="pt-BR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14.243.306,13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dec"/>
                          <a:tab pos="3224213" algn="dec"/>
                        </a:tabLst>
                        <a:defRPr/>
                      </a:pPr>
                      <a:r>
                        <a:rPr lang="pt-BR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1.574.126,49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623320"/>
                  </a:ext>
                </a:extLst>
              </a:tr>
              <a:tr h="418059">
                <a:tc>
                  <a:txBody>
                    <a:bodyPr/>
                    <a:lstStyle/>
                    <a:p>
                      <a:pPr marL="620713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(-) Depós. Restituíveis e Valo. Vinc.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93875" algn="dec"/>
                          <a:tab pos="3224213" algn="dec"/>
                        </a:tabLst>
                        <a:defRPr/>
                      </a:pPr>
                      <a:r>
                        <a:rPr lang="pt-BR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dec"/>
                          <a:tab pos="3224213" algn="dec"/>
                        </a:tabLst>
                        <a:defRPr/>
                      </a:pPr>
                      <a:r>
                        <a:rPr lang="pt-BR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1.197.717,54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5955815"/>
                  </a:ext>
                </a:extLst>
              </a:tr>
              <a:tr h="418059">
                <a:tc>
                  <a:txBody>
                    <a:bodyPr/>
                    <a:lstStyle/>
                    <a:p>
                      <a:pPr marL="363538" indent="0" algn="l" fontAlgn="ctr"/>
                      <a:r>
                        <a:rPr lang="pt-BR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Demais haveres financeiros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tabLst>
                          <a:tab pos="1793875" algn="dec"/>
                          <a:tab pos="3224213" algn="dec"/>
                        </a:tabLst>
                      </a:pP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40.342,15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tabLst>
                          <a:tab pos="1700213" algn="dec"/>
                          <a:tab pos="3224213" algn="dec"/>
                        </a:tabLst>
                      </a:pP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40.342,15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671913"/>
                  </a:ext>
                </a:extLst>
              </a:tr>
              <a:tr h="41805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DÍVIDA</a:t>
                      </a: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CONS. LÍQUIDA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tabLst>
                          <a:tab pos="1793875" algn="dec"/>
                          <a:tab pos="3224213" algn="dec"/>
                        </a:tabLst>
                      </a:pPr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21.404.915,69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tabLst>
                          <a:tab pos="1700213" algn="dec"/>
                          <a:tab pos="3224213" algn="dec"/>
                        </a:tabLst>
                      </a:pPr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9.409.575,63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0706899"/>
                  </a:ext>
                </a:extLst>
              </a:tr>
              <a:tr h="4180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RESULTADO NOMINAL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tabLst>
                          <a:tab pos="1617663" algn="dec"/>
                          <a:tab pos="3224213" algn="dec"/>
                        </a:tabLst>
                      </a:pPr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11.995.340,06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>
                        <a:tabLst>
                          <a:tab pos="1617663" algn="dec"/>
                          <a:tab pos="3224213" algn="dec"/>
                        </a:tabLst>
                      </a:pP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9680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446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3">
            <a:extLst>
              <a:ext uri="{FF2B5EF4-FFF2-40B4-BE49-F238E27FC236}">
                <a16:creationId xmlns:a16="http://schemas.microsoft.com/office/drawing/2014/main" id="{7D107A8C-8763-748B-B99C-96C4FD7BE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182684"/>
            <a:ext cx="7705725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+mn-lt"/>
                <a:cs typeface="Arial" panose="020B0604020202020204" pitchFamily="34" charset="0"/>
              </a:rPr>
              <a:t>Fundamentação Legal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941D37D-BA9D-D54A-738C-30030F752604}"/>
              </a:ext>
            </a:extLst>
          </p:cNvPr>
          <p:cNvSpPr txBox="1"/>
          <p:nvPr/>
        </p:nvSpPr>
        <p:spPr>
          <a:xfrm>
            <a:off x="140677" y="2349700"/>
            <a:ext cx="1193409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latin typeface="+mn-lt"/>
              </a:rPr>
              <a:t>Art. 9º, § 4º da Lei Complementar nº 101, de 04 de maio de 2000 – LRF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latin typeface="+mn-lt"/>
            </a:endParaRPr>
          </a:p>
          <a:p>
            <a:pPr algn="ctr">
              <a:defRPr/>
            </a:pPr>
            <a:r>
              <a:rPr lang="pt-BR" sz="2400" dirty="0">
                <a:latin typeface="+mn-lt"/>
              </a:rPr>
              <a:t>O Poder Executivo demonstrará e avaliará o cumprimento das Metas Fiscais de cada quadrimestre em Audiência Pública na Comissão referida no § 1º do Art. 166 da Constituição Federal ou Equivalente nas Casas Legislativas Estaduais e Municipais</a:t>
            </a:r>
          </a:p>
          <a:p>
            <a:pPr algn="ctr">
              <a:defRPr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06802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F3528BE1-5A2D-F131-03AC-82B8B0AC8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0025" y="4856995"/>
            <a:ext cx="7705725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rPr>
              <a:t>Agradecemos a presença de todos !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A19B0D59-5D19-C64A-7766-6AEFB711CFC4}"/>
              </a:ext>
            </a:extLst>
          </p:cNvPr>
          <p:cNvGrpSpPr/>
          <p:nvPr/>
        </p:nvGrpSpPr>
        <p:grpSpPr>
          <a:xfrm>
            <a:off x="5289451" y="2804801"/>
            <a:ext cx="1613098" cy="1248397"/>
            <a:chOff x="3711098" y="2756416"/>
            <a:chExt cx="1613098" cy="1248397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ECA50CF0-FB90-36CE-315F-72540AABF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1098" y="2756416"/>
              <a:ext cx="1613098" cy="1248397"/>
            </a:xfrm>
            <a:prstGeom prst="rect">
              <a:avLst/>
            </a:prstGeom>
          </p:spPr>
        </p:pic>
        <p:cxnSp>
          <p:nvCxnSpPr>
            <p:cNvPr id="5" name="Conector reto 4">
              <a:extLst>
                <a:ext uri="{FF2B5EF4-FFF2-40B4-BE49-F238E27FC236}">
                  <a16:creationId xmlns:a16="http://schemas.microsoft.com/office/drawing/2014/main" id="{D81AF0DA-84CD-06A6-85DC-633A7C0E4BE1}"/>
                </a:ext>
              </a:extLst>
            </p:cNvPr>
            <p:cNvCxnSpPr>
              <a:cxnSpLocks/>
            </p:cNvCxnSpPr>
            <p:nvPr/>
          </p:nvCxnSpPr>
          <p:spPr>
            <a:xfrm>
              <a:off x="4794738" y="338061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4163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C0C134E-5C78-058E-1D14-ED7920A01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182684"/>
            <a:ext cx="7705725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+mn-lt"/>
                <a:cs typeface="Arial" panose="020B0604020202020204" pitchFamily="34" charset="0"/>
              </a:rPr>
              <a:t>Detalhamento da Receita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8A6F54BC-94CD-6CB2-3884-E894FB78C7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47139"/>
              </p:ext>
            </p:extLst>
          </p:nvPr>
        </p:nvGraphicFramePr>
        <p:xfrm>
          <a:off x="328247" y="1219199"/>
          <a:ext cx="11629292" cy="5456114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3485379">
                  <a:extLst>
                    <a:ext uri="{9D8B030D-6E8A-4147-A177-3AD203B41FA5}">
                      <a16:colId xmlns:a16="http://schemas.microsoft.com/office/drawing/2014/main" val="1221591175"/>
                    </a:ext>
                  </a:extLst>
                </a:gridCol>
                <a:gridCol w="1635598">
                  <a:extLst>
                    <a:ext uri="{9D8B030D-6E8A-4147-A177-3AD203B41FA5}">
                      <a16:colId xmlns:a16="http://schemas.microsoft.com/office/drawing/2014/main" val="531547892"/>
                    </a:ext>
                  </a:extLst>
                </a:gridCol>
                <a:gridCol w="1635598">
                  <a:extLst>
                    <a:ext uri="{9D8B030D-6E8A-4147-A177-3AD203B41FA5}">
                      <a16:colId xmlns:a16="http://schemas.microsoft.com/office/drawing/2014/main" val="804645175"/>
                    </a:ext>
                  </a:extLst>
                </a:gridCol>
                <a:gridCol w="1655069">
                  <a:extLst>
                    <a:ext uri="{9D8B030D-6E8A-4147-A177-3AD203B41FA5}">
                      <a16:colId xmlns:a16="http://schemas.microsoft.com/office/drawing/2014/main" val="2549759753"/>
                    </a:ext>
                  </a:extLst>
                </a:gridCol>
                <a:gridCol w="1655069">
                  <a:extLst>
                    <a:ext uri="{9D8B030D-6E8A-4147-A177-3AD203B41FA5}">
                      <a16:colId xmlns:a16="http://schemas.microsoft.com/office/drawing/2014/main" val="4265479897"/>
                    </a:ext>
                  </a:extLst>
                </a:gridCol>
                <a:gridCol w="1562579">
                  <a:extLst>
                    <a:ext uri="{9D8B030D-6E8A-4147-A177-3AD203B41FA5}">
                      <a16:colId xmlns:a16="http://schemas.microsoft.com/office/drawing/2014/main" val="3198047532"/>
                    </a:ext>
                  </a:extLst>
                </a:gridCol>
              </a:tblGrid>
              <a:tr h="70898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RECEITAS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 ANUAL</a:t>
                      </a:r>
                    </a:p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(a)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REALIZADA</a:t>
                      </a:r>
                    </a:p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(b)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% REALIZADA  </a:t>
                      </a:r>
                    </a:p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c= (b / a)*100 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REALIZADA ANO ANTERIOR </a:t>
                      </a:r>
                    </a:p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(d)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VARIAÇÃO  %</a:t>
                      </a:r>
                    </a:p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= (b/d) *100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60630489"/>
                  </a:ext>
                </a:extLst>
              </a:tr>
              <a:tr h="46706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RECEITAS CORRENTES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243.617.670,00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94.721.222,72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38,88%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76.589.578,22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23,67%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649352"/>
                  </a:ext>
                </a:extLst>
              </a:tr>
              <a:tr h="46706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Receitas Tributárias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23.521.000,00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8.648.041,12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36,77%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6.237.856,21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38,64%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05391083"/>
                  </a:ext>
                </a:extLst>
              </a:tr>
              <a:tr h="46706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IPTU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145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1.700.000,00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89.420,50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5,26%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167,19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53384,36%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907947"/>
                  </a:ext>
                </a:extLst>
              </a:tr>
              <a:tr h="46706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IRRF</a:t>
                      </a:r>
                      <a:endParaRPr lang="pt-BR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145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8.900.000,00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2.252.202,08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25,31%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2.139.363,16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5,27%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62701390"/>
                  </a:ext>
                </a:extLst>
              </a:tr>
              <a:tr h="46706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ISS</a:t>
                      </a:r>
                      <a:endParaRPr lang="pt-BR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145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7.950.000,00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3.496.338,90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43,98%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2.150.775,73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62,56%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071525"/>
                  </a:ext>
                </a:extLst>
              </a:tr>
              <a:tr h="46706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ITBI</a:t>
                      </a:r>
                      <a:endParaRPr lang="pt-BR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145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1.510.000,00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574.985,61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38,08%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331.505,30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73,45%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88259897"/>
                  </a:ext>
                </a:extLst>
              </a:tr>
              <a:tr h="46706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Multas e Juros de Mora dos Tributos</a:t>
                      </a:r>
                      <a:endParaRPr lang="pt-BR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145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248.000,00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212.734,46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85,78%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94.057,84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126,17%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900131"/>
                  </a:ext>
                </a:extLst>
              </a:tr>
              <a:tr h="5435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Rec. Da Dívida Ativa Tributária - IPTU</a:t>
                      </a:r>
                      <a:endParaRPr lang="pt-BR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145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900.000,00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663.389,11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73,71%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350.876,95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89,07%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23064517"/>
                  </a:ext>
                </a:extLst>
              </a:tr>
              <a:tr h="46706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Rec. Da Dívida Ativa Tributária - ISS</a:t>
                      </a:r>
                      <a:endParaRPr lang="pt-BR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145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290.000,00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39.607,35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13,66%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119.160,81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-66,76%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105333"/>
                  </a:ext>
                </a:extLst>
              </a:tr>
              <a:tr h="46706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Outras</a:t>
                      </a:r>
                      <a:endParaRPr lang="pt-BR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145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2.023.000,00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1.319.363,11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65,22%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1.051.949,23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25,42%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5234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164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C0C134E-5C78-058E-1D14-ED7920A01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182684"/>
            <a:ext cx="7705725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+mn-lt"/>
                <a:cs typeface="Arial" panose="020B0604020202020204" pitchFamily="34" charset="0"/>
              </a:rPr>
              <a:t>Detalhamento da Receita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8A6F54BC-94CD-6CB2-3884-E894FB78C7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108267"/>
              </p:ext>
            </p:extLst>
          </p:nvPr>
        </p:nvGraphicFramePr>
        <p:xfrm>
          <a:off x="281354" y="1267301"/>
          <a:ext cx="11629292" cy="5432019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3485379">
                  <a:extLst>
                    <a:ext uri="{9D8B030D-6E8A-4147-A177-3AD203B41FA5}">
                      <a16:colId xmlns:a16="http://schemas.microsoft.com/office/drawing/2014/main" val="1221591175"/>
                    </a:ext>
                  </a:extLst>
                </a:gridCol>
                <a:gridCol w="1635598">
                  <a:extLst>
                    <a:ext uri="{9D8B030D-6E8A-4147-A177-3AD203B41FA5}">
                      <a16:colId xmlns:a16="http://schemas.microsoft.com/office/drawing/2014/main" val="531547892"/>
                    </a:ext>
                  </a:extLst>
                </a:gridCol>
                <a:gridCol w="1635598">
                  <a:extLst>
                    <a:ext uri="{9D8B030D-6E8A-4147-A177-3AD203B41FA5}">
                      <a16:colId xmlns:a16="http://schemas.microsoft.com/office/drawing/2014/main" val="804645175"/>
                    </a:ext>
                  </a:extLst>
                </a:gridCol>
                <a:gridCol w="1655069">
                  <a:extLst>
                    <a:ext uri="{9D8B030D-6E8A-4147-A177-3AD203B41FA5}">
                      <a16:colId xmlns:a16="http://schemas.microsoft.com/office/drawing/2014/main" val="2549759753"/>
                    </a:ext>
                  </a:extLst>
                </a:gridCol>
                <a:gridCol w="1655069">
                  <a:extLst>
                    <a:ext uri="{9D8B030D-6E8A-4147-A177-3AD203B41FA5}">
                      <a16:colId xmlns:a16="http://schemas.microsoft.com/office/drawing/2014/main" val="4265479897"/>
                    </a:ext>
                  </a:extLst>
                </a:gridCol>
                <a:gridCol w="1562579">
                  <a:extLst>
                    <a:ext uri="{9D8B030D-6E8A-4147-A177-3AD203B41FA5}">
                      <a16:colId xmlns:a16="http://schemas.microsoft.com/office/drawing/2014/main" val="3198047532"/>
                    </a:ext>
                  </a:extLst>
                </a:gridCol>
              </a:tblGrid>
              <a:tr h="47891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RECEITAS</a:t>
                      </a:r>
                      <a:endParaRPr lang="pt-BR" sz="11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 ANUAL</a:t>
                      </a:r>
                    </a:p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(a)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REALIZADA</a:t>
                      </a:r>
                    </a:p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(b)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% REALIZADA  </a:t>
                      </a:r>
                    </a:p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c= (b / a)*100 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REALIZADA ANO ANTERIOR </a:t>
                      </a:r>
                    </a:p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(d)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VARIAÇÃO  %</a:t>
                      </a:r>
                    </a:p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= (b/d) *100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60630489"/>
                  </a:ext>
                </a:extLst>
              </a:tr>
              <a:tr h="70415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Receitas de Contribuições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16.705.100,00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4.112.141,73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24,62%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4.746.891,54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-13,37%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918260"/>
                  </a:ext>
                </a:extLst>
              </a:tr>
              <a:tr h="70415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Contr. Prev. Servidor Ativo</a:t>
                      </a:r>
                    </a:p>
                  </a:txBody>
                  <a:tcPr marL="17145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12.026.000,00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2.517.032,55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20,93%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3.203.479,71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-21,43%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7229228"/>
                  </a:ext>
                </a:extLst>
              </a:tr>
              <a:tr h="70415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Inativo</a:t>
                      </a:r>
                    </a:p>
                  </a:txBody>
                  <a:tcPr marL="17145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28.000,00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7.948,89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28,39%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5.898,20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34,77%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409847"/>
                  </a:ext>
                </a:extLst>
              </a:tr>
              <a:tr h="70415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Pensionista</a:t>
                      </a:r>
                    </a:p>
                  </a:txBody>
                  <a:tcPr marL="17145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1.100,00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-  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-  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76250"/>
                  </a:ext>
                </a:extLst>
              </a:tr>
              <a:tr h="70415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Contr. Iluminação Pública - CIP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145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4.650.000,00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1.587.160,29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34,13%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1.537.513,63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3,23%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361307"/>
                  </a:ext>
                </a:extLst>
              </a:tr>
              <a:tr h="70415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 Patrimonial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3.063.500,00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5.970.860,11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194,90%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676.008,54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783,25%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342825"/>
                  </a:ext>
                </a:extLst>
              </a:tr>
              <a:tr h="70415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Receitas de Serviços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35.000,00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-  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4.260,87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-100,00%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2818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887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C0C134E-5C78-058E-1D14-ED7920A01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182684"/>
            <a:ext cx="7705725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+mn-lt"/>
                <a:cs typeface="Arial" panose="020B0604020202020204" pitchFamily="34" charset="0"/>
              </a:rPr>
              <a:t>Detalhamento da Receita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8A6F54BC-94CD-6CB2-3884-E894FB78C7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528035"/>
              </p:ext>
            </p:extLst>
          </p:nvPr>
        </p:nvGraphicFramePr>
        <p:xfrm>
          <a:off x="382035" y="1219198"/>
          <a:ext cx="11629292" cy="5553795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3485379">
                  <a:extLst>
                    <a:ext uri="{9D8B030D-6E8A-4147-A177-3AD203B41FA5}">
                      <a16:colId xmlns:a16="http://schemas.microsoft.com/office/drawing/2014/main" val="1221591175"/>
                    </a:ext>
                  </a:extLst>
                </a:gridCol>
                <a:gridCol w="1635598">
                  <a:extLst>
                    <a:ext uri="{9D8B030D-6E8A-4147-A177-3AD203B41FA5}">
                      <a16:colId xmlns:a16="http://schemas.microsoft.com/office/drawing/2014/main" val="531547892"/>
                    </a:ext>
                  </a:extLst>
                </a:gridCol>
                <a:gridCol w="1635598">
                  <a:extLst>
                    <a:ext uri="{9D8B030D-6E8A-4147-A177-3AD203B41FA5}">
                      <a16:colId xmlns:a16="http://schemas.microsoft.com/office/drawing/2014/main" val="804645175"/>
                    </a:ext>
                  </a:extLst>
                </a:gridCol>
                <a:gridCol w="1655069">
                  <a:extLst>
                    <a:ext uri="{9D8B030D-6E8A-4147-A177-3AD203B41FA5}">
                      <a16:colId xmlns:a16="http://schemas.microsoft.com/office/drawing/2014/main" val="2549759753"/>
                    </a:ext>
                  </a:extLst>
                </a:gridCol>
                <a:gridCol w="1655069">
                  <a:extLst>
                    <a:ext uri="{9D8B030D-6E8A-4147-A177-3AD203B41FA5}">
                      <a16:colId xmlns:a16="http://schemas.microsoft.com/office/drawing/2014/main" val="4265479897"/>
                    </a:ext>
                  </a:extLst>
                </a:gridCol>
                <a:gridCol w="1562579">
                  <a:extLst>
                    <a:ext uri="{9D8B030D-6E8A-4147-A177-3AD203B41FA5}">
                      <a16:colId xmlns:a16="http://schemas.microsoft.com/office/drawing/2014/main" val="3198047532"/>
                    </a:ext>
                  </a:extLst>
                </a:gridCol>
              </a:tblGrid>
              <a:tr h="36198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RECEITAS</a:t>
                      </a:r>
                      <a:endParaRPr lang="pt-BR" sz="11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 ANUAL</a:t>
                      </a:r>
                    </a:p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(a)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REALIZADA</a:t>
                      </a:r>
                    </a:p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(b)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% REALIZADA  </a:t>
                      </a:r>
                    </a:p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c= (b / a)*100 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REALIZADA ANO ANTERIOR </a:t>
                      </a:r>
                    </a:p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(d)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VARIAÇÃO  %</a:t>
                      </a:r>
                    </a:p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= (b/d) *100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60630489"/>
                  </a:ext>
                </a:extLst>
              </a:tr>
              <a:tr h="35101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Transferências Correntes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217.302.170,00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82.734.965,91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38,07%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72.269.169,35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14,48%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649352"/>
                  </a:ext>
                </a:extLst>
              </a:tr>
              <a:tr h="35101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FPM</a:t>
                      </a:r>
                    </a:p>
                  </a:txBody>
                  <a:tcPr marL="17145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53.500.000,00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19.887.517,22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37,17%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15.698.459,86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26,68%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932893"/>
                  </a:ext>
                </a:extLst>
              </a:tr>
              <a:tr h="35101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</a:t>
                      </a:r>
                    </a:p>
                  </a:txBody>
                  <a:tcPr marL="17145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26.631.400,00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7.436.067,20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27,92%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12.165.485,26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-38,88%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247191"/>
                  </a:ext>
                </a:extLst>
              </a:tr>
              <a:tr h="35101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FNAS</a:t>
                      </a:r>
                    </a:p>
                  </a:txBody>
                  <a:tcPr marL="17145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818.720,00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656.834,23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80,23%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124.027,87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429,59%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4890698"/>
                  </a:ext>
                </a:extLst>
              </a:tr>
              <a:tr h="35101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FNDE</a:t>
                      </a:r>
                    </a:p>
                  </a:txBody>
                  <a:tcPr marL="17145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3.984.900,00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1.120.809,06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28,13%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1.361.215,62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-17,66%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07623"/>
                  </a:ext>
                </a:extLst>
              </a:tr>
              <a:tr h="35101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ICMS</a:t>
                      </a:r>
                    </a:p>
                  </a:txBody>
                  <a:tcPr marL="17145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47.600.000,00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16.849.737,73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35,40%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16.130.247,57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4,46%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4984592"/>
                  </a:ext>
                </a:extLst>
              </a:tr>
              <a:tr h="35101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IPVA</a:t>
                      </a:r>
                    </a:p>
                  </a:txBody>
                  <a:tcPr marL="17145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3.800.000,00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2.703.377,76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71,14%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2.039.090,18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32,58%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391083"/>
                  </a:ext>
                </a:extLst>
              </a:tr>
              <a:tr h="35101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IPI</a:t>
                      </a:r>
                    </a:p>
                  </a:txBody>
                  <a:tcPr marL="17145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230.000,00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49.160,25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21,37%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72.040,61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-31,76%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5907947"/>
                  </a:ext>
                </a:extLst>
              </a:tr>
              <a:tr h="35101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FUNDEB</a:t>
                      </a:r>
                    </a:p>
                  </a:txBody>
                  <a:tcPr marL="17145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70.980.000,00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30.972.684,59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43,64%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22.994.318,12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34,70%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701390"/>
                  </a:ext>
                </a:extLst>
              </a:tr>
              <a:tr h="35101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Transf. De Convênios - Estados</a:t>
                      </a:r>
                    </a:p>
                  </a:txBody>
                  <a:tcPr marL="17145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3.161.150,00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245.160,00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7,76%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840.000,00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-70,81%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1071525"/>
                  </a:ext>
                </a:extLst>
              </a:tr>
              <a:tr h="35101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Transf. De Convênios - União</a:t>
                      </a:r>
                    </a:p>
                  </a:txBody>
                  <a:tcPr marL="17145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614.400,00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-  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52.676,00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-100,00%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259897"/>
                  </a:ext>
                </a:extLst>
              </a:tr>
              <a:tr h="35101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Outras</a:t>
                      </a:r>
                    </a:p>
                  </a:txBody>
                  <a:tcPr marL="17145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5.981.600,00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2.813.617,87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47,04%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791.608,26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255,43%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3900131"/>
                  </a:ext>
                </a:extLst>
              </a:tr>
              <a:tr h="17550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Dedução FUNDEB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-20.302.200,00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-7.889.780,23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38,86%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-6.787.585,83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16,24%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151511"/>
                  </a:ext>
                </a:extLst>
              </a:tr>
              <a:tr h="17550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Outras Deduções de Receitas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-59.806,53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-1.435.483,91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-95,83%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922435"/>
                  </a:ext>
                </a:extLst>
              </a:tr>
              <a:tr h="35101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Outras Receitas Correntes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3.293.100,00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1.204.800,61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36,59%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878.461,45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37,15%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2258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659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C0C134E-5C78-058E-1D14-ED7920A01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182684"/>
            <a:ext cx="7705725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+mn-lt"/>
                <a:cs typeface="Arial" panose="020B0604020202020204" pitchFamily="34" charset="0"/>
              </a:rPr>
              <a:t>Detalhamento da Receita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8A6F54BC-94CD-6CB2-3884-E894FB78C7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781758"/>
              </p:ext>
            </p:extLst>
          </p:nvPr>
        </p:nvGraphicFramePr>
        <p:xfrm>
          <a:off x="328247" y="1676397"/>
          <a:ext cx="11629292" cy="4788836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3485379">
                  <a:extLst>
                    <a:ext uri="{9D8B030D-6E8A-4147-A177-3AD203B41FA5}">
                      <a16:colId xmlns:a16="http://schemas.microsoft.com/office/drawing/2014/main" val="1221591175"/>
                    </a:ext>
                  </a:extLst>
                </a:gridCol>
                <a:gridCol w="1635598">
                  <a:extLst>
                    <a:ext uri="{9D8B030D-6E8A-4147-A177-3AD203B41FA5}">
                      <a16:colId xmlns:a16="http://schemas.microsoft.com/office/drawing/2014/main" val="531547892"/>
                    </a:ext>
                  </a:extLst>
                </a:gridCol>
                <a:gridCol w="1635598">
                  <a:extLst>
                    <a:ext uri="{9D8B030D-6E8A-4147-A177-3AD203B41FA5}">
                      <a16:colId xmlns:a16="http://schemas.microsoft.com/office/drawing/2014/main" val="804645175"/>
                    </a:ext>
                  </a:extLst>
                </a:gridCol>
                <a:gridCol w="1655069">
                  <a:extLst>
                    <a:ext uri="{9D8B030D-6E8A-4147-A177-3AD203B41FA5}">
                      <a16:colId xmlns:a16="http://schemas.microsoft.com/office/drawing/2014/main" val="2549759753"/>
                    </a:ext>
                  </a:extLst>
                </a:gridCol>
                <a:gridCol w="1655069">
                  <a:extLst>
                    <a:ext uri="{9D8B030D-6E8A-4147-A177-3AD203B41FA5}">
                      <a16:colId xmlns:a16="http://schemas.microsoft.com/office/drawing/2014/main" val="4265479897"/>
                    </a:ext>
                  </a:extLst>
                </a:gridCol>
                <a:gridCol w="1562579">
                  <a:extLst>
                    <a:ext uri="{9D8B030D-6E8A-4147-A177-3AD203B41FA5}">
                      <a16:colId xmlns:a16="http://schemas.microsoft.com/office/drawing/2014/main" val="3198047532"/>
                    </a:ext>
                  </a:extLst>
                </a:gridCol>
              </a:tblGrid>
              <a:tr h="75027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RECEITAS</a:t>
                      </a:r>
                      <a:endParaRPr lang="pt-BR" sz="11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 ANUAL</a:t>
                      </a:r>
                    </a:p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(a)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REALIZADA</a:t>
                      </a:r>
                    </a:p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(b)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% REALIZADA  </a:t>
                      </a:r>
                    </a:p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c= (b / a)*100 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REALIZADA ANO ANTERIOR </a:t>
                      </a:r>
                    </a:p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(d)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VARIAÇÃO  %</a:t>
                      </a:r>
                    </a:p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= (b/d) *100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60630489"/>
                  </a:ext>
                </a:extLst>
              </a:tr>
              <a:tr h="57693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RECEITAS DE CAPITAL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50.052.000,00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6.110.000,00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12,21%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579.138,00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955,02%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9112796"/>
                  </a:ext>
                </a:extLst>
              </a:tr>
              <a:tr h="57693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Operações de Crédito</a:t>
                      </a:r>
                    </a:p>
                  </a:txBody>
                  <a:tcPr marL="17145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42.600.000,00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4.500.000,00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10,56%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-  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3147"/>
                  </a:ext>
                </a:extLst>
              </a:tr>
              <a:tr h="57693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Alienação de Bens</a:t>
                      </a:r>
                    </a:p>
                  </a:txBody>
                  <a:tcPr marL="17145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52.000,00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-  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-  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7756886"/>
                  </a:ext>
                </a:extLst>
              </a:tr>
              <a:tr h="57693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Transf. de Capital</a:t>
                      </a:r>
                    </a:p>
                  </a:txBody>
                  <a:tcPr marL="17145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7.400.000,00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1.610.000,00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21,76%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579.138,00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178,00%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607863"/>
                  </a:ext>
                </a:extLst>
              </a:tr>
              <a:tr h="57693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SUB-TOTAL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293.669.670,00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100.831.222,72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34,33%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77.168.716,22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30,66%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7361307"/>
                  </a:ext>
                </a:extLst>
              </a:tr>
              <a:tr h="57693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Receitas Intra-Orçamentárias</a:t>
                      </a:r>
                    </a:p>
                  </a:txBody>
                  <a:tcPr marL="17145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19.935.100,00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5.130.595,72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25,74%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-  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42825"/>
                  </a:ext>
                </a:extLst>
              </a:tr>
              <a:tr h="57693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GERAL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313.604.770,00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105.961.818,44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33,79%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77.168.716,22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37,31%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72818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629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3">
            <a:extLst>
              <a:ext uri="{FF2B5EF4-FFF2-40B4-BE49-F238E27FC236}">
                <a16:creationId xmlns:a16="http://schemas.microsoft.com/office/drawing/2014/main" id="{E04C100B-2365-1329-ACB9-72D440ECE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182684"/>
            <a:ext cx="7705725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+mn-lt"/>
                <a:cs typeface="Arial" panose="020B0604020202020204" pitchFamily="34" charset="0"/>
              </a:rPr>
              <a:t>Resumo Orçamentário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cs typeface="Arial" panose="020B0604020202020204" pitchFamily="34" charset="0"/>
              </a:rPr>
              <a:t>(R$)</a:t>
            </a: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884045C2-911D-D91F-6C2B-5A4F12E38D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6969689"/>
              </p:ext>
            </p:extLst>
          </p:nvPr>
        </p:nvGraphicFramePr>
        <p:xfrm>
          <a:off x="867508" y="1240042"/>
          <a:ext cx="10550769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394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1" uiExpand="1">
        <p:bldSub>
          <a:bldChart bld="categoryEl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6CFD911-33FE-9E84-3CD4-1F928043E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182684"/>
            <a:ext cx="7705725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+mn-lt"/>
                <a:cs typeface="Arial" panose="020B0604020202020204" pitchFamily="34" charset="0"/>
              </a:rPr>
              <a:t>Despesa por função de governo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158D6B74-255F-E1C3-6531-F79D830BB5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390670"/>
              </p:ext>
            </p:extLst>
          </p:nvPr>
        </p:nvGraphicFramePr>
        <p:xfrm>
          <a:off x="211016" y="1230920"/>
          <a:ext cx="11746524" cy="5627079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633046">
                  <a:extLst>
                    <a:ext uri="{9D8B030D-6E8A-4147-A177-3AD203B41FA5}">
                      <a16:colId xmlns:a16="http://schemas.microsoft.com/office/drawing/2014/main" val="4099052837"/>
                    </a:ext>
                  </a:extLst>
                </a:gridCol>
                <a:gridCol w="3134254">
                  <a:extLst>
                    <a:ext uri="{9D8B030D-6E8A-4147-A177-3AD203B41FA5}">
                      <a16:colId xmlns:a16="http://schemas.microsoft.com/office/drawing/2014/main" val="2671104824"/>
                    </a:ext>
                  </a:extLst>
                </a:gridCol>
                <a:gridCol w="1994806">
                  <a:extLst>
                    <a:ext uri="{9D8B030D-6E8A-4147-A177-3AD203B41FA5}">
                      <a16:colId xmlns:a16="http://schemas.microsoft.com/office/drawing/2014/main" val="2720126866"/>
                    </a:ext>
                  </a:extLst>
                </a:gridCol>
                <a:gridCol w="1994806">
                  <a:extLst>
                    <a:ext uri="{9D8B030D-6E8A-4147-A177-3AD203B41FA5}">
                      <a16:colId xmlns:a16="http://schemas.microsoft.com/office/drawing/2014/main" val="538271903"/>
                    </a:ext>
                  </a:extLst>
                </a:gridCol>
                <a:gridCol w="1994806">
                  <a:extLst>
                    <a:ext uri="{9D8B030D-6E8A-4147-A177-3AD203B41FA5}">
                      <a16:colId xmlns:a16="http://schemas.microsoft.com/office/drawing/2014/main" val="4064979002"/>
                    </a:ext>
                  </a:extLst>
                </a:gridCol>
                <a:gridCol w="1994806">
                  <a:extLst>
                    <a:ext uri="{9D8B030D-6E8A-4147-A177-3AD203B41FA5}">
                      <a16:colId xmlns:a16="http://schemas.microsoft.com/office/drawing/2014/main" val="2638849218"/>
                    </a:ext>
                  </a:extLst>
                </a:gridCol>
              </a:tblGrid>
              <a:tr h="56520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Cod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Função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Dotação Atualizada</a:t>
                      </a:r>
                    </a:p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(a) 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Empenhado</a:t>
                      </a:r>
                    </a:p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(b)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Liquidado</a:t>
                      </a:r>
                    </a:p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(d)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Pago</a:t>
                      </a:r>
                    </a:p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(e)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59096334"/>
                  </a:ext>
                </a:extLst>
              </a:tr>
              <a:tr h="50618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Legislativa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9.393.535,91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4.026.397,70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2.571.555,03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2.536.855,97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04802"/>
                  </a:ext>
                </a:extLst>
              </a:tr>
              <a:tr h="50618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Administração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32.301.030,24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16.198.185,07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8.239.218,58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7.534.527,27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47405908"/>
                  </a:ext>
                </a:extLst>
              </a:tr>
              <a:tr h="50618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Assistência Social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7.578.877,00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2.153.854,89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655.359,86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625.721,49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753343"/>
                  </a:ext>
                </a:extLst>
              </a:tr>
              <a:tr h="50618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Previdência Social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14.395.000,00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9.073.052,88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5.447.240,08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5.446.971,68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21437608"/>
                  </a:ext>
                </a:extLst>
              </a:tr>
              <a:tr h="50618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Saúde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63.139.700,00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41.016.789,46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21.833.123,57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20.603.634,60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882331"/>
                  </a:ext>
                </a:extLst>
              </a:tr>
              <a:tr h="50618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Educação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89.775.350,00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48.560.888,98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26.285.547,64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24.411.731,19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63530057"/>
                  </a:ext>
                </a:extLst>
              </a:tr>
              <a:tr h="50618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Cultura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2.321.600,00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1.373.687,87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474.165,54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428.800,83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1997"/>
                  </a:ext>
                </a:extLst>
              </a:tr>
              <a:tr h="50618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Urbanismo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50.483.882,72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10.106.892,85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997.796,65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837.087,86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11111013"/>
                  </a:ext>
                </a:extLst>
              </a:tr>
              <a:tr h="50618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Habitação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100.000,00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-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-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-  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57124321"/>
                  </a:ext>
                </a:extLst>
              </a:tr>
              <a:tr h="50618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Saneamento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7.307.032,86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4.177.278,73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1.965.615,49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1.965.615,49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80113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150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6CFD911-33FE-9E84-3CD4-1F928043E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182684"/>
            <a:ext cx="7705725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+mn-lt"/>
                <a:cs typeface="Arial" panose="020B0604020202020204" pitchFamily="34" charset="0"/>
              </a:rPr>
              <a:t>Despesa por função de governo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158D6B74-255F-E1C3-6531-F79D830BB5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382682"/>
              </p:ext>
            </p:extLst>
          </p:nvPr>
        </p:nvGraphicFramePr>
        <p:xfrm>
          <a:off x="211016" y="1230920"/>
          <a:ext cx="11746524" cy="5444391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668215">
                  <a:extLst>
                    <a:ext uri="{9D8B030D-6E8A-4147-A177-3AD203B41FA5}">
                      <a16:colId xmlns:a16="http://schemas.microsoft.com/office/drawing/2014/main" val="4099052837"/>
                    </a:ext>
                  </a:extLst>
                </a:gridCol>
                <a:gridCol w="3099085">
                  <a:extLst>
                    <a:ext uri="{9D8B030D-6E8A-4147-A177-3AD203B41FA5}">
                      <a16:colId xmlns:a16="http://schemas.microsoft.com/office/drawing/2014/main" val="2671104824"/>
                    </a:ext>
                  </a:extLst>
                </a:gridCol>
                <a:gridCol w="1994806">
                  <a:extLst>
                    <a:ext uri="{9D8B030D-6E8A-4147-A177-3AD203B41FA5}">
                      <a16:colId xmlns:a16="http://schemas.microsoft.com/office/drawing/2014/main" val="2720126866"/>
                    </a:ext>
                  </a:extLst>
                </a:gridCol>
                <a:gridCol w="1994806">
                  <a:extLst>
                    <a:ext uri="{9D8B030D-6E8A-4147-A177-3AD203B41FA5}">
                      <a16:colId xmlns:a16="http://schemas.microsoft.com/office/drawing/2014/main" val="538271903"/>
                    </a:ext>
                  </a:extLst>
                </a:gridCol>
                <a:gridCol w="1994806">
                  <a:extLst>
                    <a:ext uri="{9D8B030D-6E8A-4147-A177-3AD203B41FA5}">
                      <a16:colId xmlns:a16="http://schemas.microsoft.com/office/drawing/2014/main" val="4064979002"/>
                    </a:ext>
                  </a:extLst>
                </a:gridCol>
                <a:gridCol w="1994806">
                  <a:extLst>
                    <a:ext uri="{9D8B030D-6E8A-4147-A177-3AD203B41FA5}">
                      <a16:colId xmlns:a16="http://schemas.microsoft.com/office/drawing/2014/main" val="2638849218"/>
                    </a:ext>
                  </a:extLst>
                </a:gridCol>
              </a:tblGrid>
              <a:tr h="7006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Cod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Função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Dotação Atualizada</a:t>
                      </a:r>
                    </a:p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(a) 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Empenhado</a:t>
                      </a:r>
                    </a:p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(b)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Liquidado</a:t>
                      </a:r>
                    </a:p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(d)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Pago</a:t>
                      </a:r>
                    </a:p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(e)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59096334"/>
                  </a:ext>
                </a:extLst>
              </a:tr>
              <a:tr h="47437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Gestão Ambiental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6.480.302,65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159.000,00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109.500,00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109.500,00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969343"/>
                  </a:ext>
                </a:extLst>
              </a:tr>
              <a:tr h="47437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Agricultura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666.600,00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111.270,00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59.090,70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22.593,85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63804610"/>
                  </a:ext>
                </a:extLst>
              </a:tr>
              <a:tr h="47437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Indústria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116.000,00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-  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-  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-  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953539"/>
                  </a:ext>
                </a:extLst>
              </a:tr>
              <a:tr h="47437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Comércio e Serviços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169.000,00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5.670,00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5.670,00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5.670,00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45820491"/>
                  </a:ext>
                </a:extLst>
              </a:tr>
              <a:tr h="47437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Energia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4.653.000,00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2.500.000,00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910.164,87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910.164,87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420350"/>
                  </a:ext>
                </a:extLst>
              </a:tr>
              <a:tr h="47437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Transporte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701.811,77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-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-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-  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71909292"/>
                  </a:ext>
                </a:extLst>
              </a:tr>
              <a:tr h="47437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Desporto e Lazer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7.010.330,00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2.853.063,64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797.897,27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610.880,63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270301"/>
                  </a:ext>
                </a:extLst>
              </a:tr>
              <a:tr h="47437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Encargos Especiais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8.786.101,76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7.446.747,14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3.503.363,02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3.503.363,02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76813891"/>
                  </a:ext>
                </a:extLst>
              </a:tr>
              <a:tr h="47437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Reserva de Contingência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20.809.200,00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-  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-  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-  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321453"/>
                  </a:ext>
                </a:extLst>
              </a:tr>
              <a:tr h="47437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Geral</a:t>
                      </a:r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326.188.354,91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149.762.779,21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73.855.308,30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69.553.118,75 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05919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736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ofundidade">
  <a:themeElements>
    <a:clrScheme name="Profundidade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Profundidade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ofundidad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TM04033923[[fn=Profundidade]]</Template>
  <TotalTime>1170</TotalTime>
  <Words>2221</Words>
  <Application>Microsoft Office PowerPoint</Application>
  <PresentationFormat>Widescreen</PresentationFormat>
  <Paragraphs>1053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5" baseType="lpstr">
      <vt:lpstr>Arial</vt:lpstr>
      <vt:lpstr>Arial Black</vt:lpstr>
      <vt:lpstr>Calibri</vt:lpstr>
      <vt:lpstr>Corbel</vt:lpstr>
      <vt:lpstr>Profundidade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Marcos Vinicius</dc:creator>
  <cp:lastModifiedBy>Alexandre</cp:lastModifiedBy>
  <cp:revision>135</cp:revision>
  <cp:lastPrinted>2022-05-26T17:21:09Z</cp:lastPrinted>
  <dcterms:created xsi:type="dcterms:W3CDTF">2022-05-16T14:45:46Z</dcterms:created>
  <dcterms:modified xsi:type="dcterms:W3CDTF">2022-05-26T20:00:41Z</dcterms:modified>
</cp:coreProperties>
</file>